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5" r:id="rId7"/>
    <p:sldId id="266"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2E32"/>
    <a:srgbClr val="C9C2BA"/>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75" d="100"/>
          <a:sy n="75" d="100"/>
        </p:scale>
        <p:origin x="-324" y="-9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dk1">
                    <a:lumMod val="75000"/>
                    <a:lumOff val="25000"/>
                  </a:schemeClr>
                </a:solidFill>
                <a:latin typeface="+mn-lt"/>
                <a:ea typeface="+mn-ea"/>
                <a:cs typeface="+mn-cs"/>
              </a:defRPr>
            </a:pPr>
            <a:r>
              <a:rPr lang="es-MX"/>
              <a:t>Cáncer de Mama</a:t>
            </a:r>
          </a:p>
        </c:rich>
      </c:tx>
      <c:layout/>
      <c:overlay val="0"/>
      <c:spPr>
        <a:noFill/>
        <a:ln>
          <a:noFill/>
        </a:ln>
        <a:effectLst/>
      </c:spPr>
    </c:title>
    <c:autoTitleDeleted val="0"/>
    <c:plotArea>
      <c:layout/>
      <c:barChart>
        <c:barDir val="bar"/>
        <c:grouping val="clustered"/>
        <c:varyColors val="0"/>
        <c:ser>
          <c:idx val="0"/>
          <c:order val="0"/>
          <c:tx>
            <c:strRef>
              <c:f>Hoja1!$B$1</c:f>
              <c:strCache>
                <c:ptCount val="1"/>
                <c:pt idx="0">
                  <c:v>Detecciones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Hoja1!$A$2:$A$5</c:f>
              <c:numCache>
                <c:formatCode>General</c:formatCode>
                <c:ptCount val="4"/>
                <c:pt idx="0">
                  <c:v>2019</c:v>
                </c:pt>
                <c:pt idx="1">
                  <c:v>2018</c:v>
                </c:pt>
                <c:pt idx="2">
                  <c:v>2017</c:v>
                </c:pt>
                <c:pt idx="3">
                  <c:v>2016</c:v>
                </c:pt>
              </c:numCache>
            </c:numRef>
          </c:cat>
          <c:val>
            <c:numRef>
              <c:f>Hoja1!$B$2:$B$5</c:f>
              <c:numCache>
                <c:formatCode>General</c:formatCode>
                <c:ptCount val="4"/>
                <c:pt idx="0">
                  <c:v>199</c:v>
                </c:pt>
                <c:pt idx="1">
                  <c:v>300</c:v>
                </c:pt>
                <c:pt idx="2">
                  <c:v>333</c:v>
                </c:pt>
                <c:pt idx="3">
                  <c:v>500</c:v>
                </c:pt>
              </c:numCache>
            </c:numRef>
          </c:val>
          <c:extLst xmlns:c16r2="http://schemas.microsoft.com/office/drawing/2015/06/chart">
            <c:ext xmlns:c16="http://schemas.microsoft.com/office/drawing/2014/chart" uri="{C3380CC4-5D6E-409C-BE32-E72D297353CC}">
              <c16:uniqueId val="{00000000-7A18-47D0-9D7E-B48E52DE65FE}"/>
            </c:ext>
          </c:extLst>
        </c:ser>
        <c:ser>
          <c:idx val="1"/>
          <c:order val="1"/>
          <c:tx>
            <c:strRef>
              <c:f>Hoja1!$C$1</c:f>
              <c:strCache>
                <c:ptCount val="1"/>
                <c:pt idx="0">
                  <c:v>Defunciones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Hoja1!$A$2:$A$5</c:f>
              <c:numCache>
                <c:formatCode>General</c:formatCode>
                <c:ptCount val="4"/>
                <c:pt idx="0">
                  <c:v>2019</c:v>
                </c:pt>
                <c:pt idx="1">
                  <c:v>2018</c:v>
                </c:pt>
                <c:pt idx="2">
                  <c:v>2017</c:v>
                </c:pt>
                <c:pt idx="3">
                  <c:v>2016</c:v>
                </c:pt>
              </c:numCache>
            </c:numRef>
          </c:cat>
          <c:val>
            <c:numRef>
              <c:f>Hoja1!$C$2:$C$5</c:f>
              <c:numCache>
                <c:formatCode>General</c:formatCode>
                <c:ptCount val="4"/>
                <c:pt idx="0">
                  <c:v>0</c:v>
                </c:pt>
                <c:pt idx="1">
                  <c:v>100</c:v>
                </c:pt>
                <c:pt idx="2">
                  <c:v>100</c:v>
                </c:pt>
                <c:pt idx="3">
                  <c:v>220</c:v>
                </c:pt>
              </c:numCache>
            </c:numRef>
          </c:val>
          <c:extLst xmlns:c16r2="http://schemas.microsoft.com/office/drawing/2015/06/chart">
            <c:ext xmlns:c16="http://schemas.microsoft.com/office/drawing/2014/chart" uri="{C3380CC4-5D6E-409C-BE32-E72D297353CC}">
              <c16:uniqueId val="{00000004-7A18-47D0-9D7E-B48E52DE65FE}"/>
            </c:ext>
          </c:extLst>
        </c:ser>
        <c:dLbls>
          <c:dLblPos val="inEnd"/>
          <c:showLegendKey val="0"/>
          <c:showVal val="1"/>
          <c:showCatName val="0"/>
          <c:showSerName val="0"/>
          <c:showPercent val="0"/>
          <c:showBubbleSize val="0"/>
        </c:dLbls>
        <c:gapWidth val="65"/>
        <c:axId val="191286272"/>
        <c:axId val="191890176"/>
      </c:barChart>
      <c:catAx>
        <c:axId val="1912862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s-MX"/>
          </a:p>
        </c:txPr>
        <c:crossAx val="191890176"/>
        <c:crosses val="autoZero"/>
        <c:auto val="1"/>
        <c:lblAlgn val="ctr"/>
        <c:lblOffset val="100"/>
        <c:noMultiLvlLbl val="0"/>
      </c:catAx>
      <c:valAx>
        <c:axId val="1918901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MX"/>
          </a:p>
        </c:txPr>
        <c:crossAx val="1912862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Mortalidad Materna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2019</c:v>
                </c:pt>
                <c:pt idx="1">
                  <c:v>2018</c:v>
                </c:pt>
                <c:pt idx="2">
                  <c:v>2017</c:v>
                </c:pt>
              </c:numCache>
            </c:numRef>
          </c:cat>
          <c:val>
            <c:numRef>
              <c:f>Hoja1!$B$2:$B$4</c:f>
              <c:numCache>
                <c:formatCode>General</c:formatCode>
                <c:ptCount val="3"/>
                <c:pt idx="0">
                  <c:v>12</c:v>
                </c:pt>
                <c:pt idx="1">
                  <c:v>22</c:v>
                </c:pt>
                <c:pt idx="2">
                  <c:v>15</c:v>
                </c:pt>
              </c:numCache>
            </c:numRef>
          </c:val>
          <c:extLst xmlns:c16r2="http://schemas.microsoft.com/office/drawing/2015/06/chart">
            <c:ext xmlns:c16="http://schemas.microsoft.com/office/drawing/2014/chart" uri="{C3380CC4-5D6E-409C-BE32-E72D297353CC}">
              <c16:uniqueId val="{00000000-FE6B-4FED-8CDB-B58260E800C0}"/>
            </c:ext>
          </c:extLst>
        </c:ser>
        <c:ser>
          <c:idx val="1"/>
          <c:order val="1"/>
          <c:tx>
            <c:strRef>
              <c:f>Hoja1!$C$1</c:f>
              <c:strCache>
                <c:ptCount val="1"/>
                <c:pt idx="0">
                  <c:v>RMM</c:v>
                </c:pt>
              </c:strCache>
            </c:strRef>
          </c:tx>
          <c:spPr>
            <a:solidFill>
              <a:schemeClr val="accent2"/>
            </a:solidFill>
            <a:ln>
              <a:noFill/>
            </a:ln>
            <a:effectLst/>
          </c:spPr>
          <c:invertIfNegative val="0"/>
          <c:dLbls>
            <c:dLbl>
              <c:idx val="0"/>
              <c:layout>
                <c:manualLayout>
                  <c:x val="9.0521184630073057E-3"/>
                  <c:y val="-1.43412542333140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6B-4FED-8CDB-B58260E800C0}"/>
                </c:ext>
              </c:extLst>
            </c:dLbl>
            <c:dLbl>
              <c:idx val="1"/>
              <c:layout>
                <c:manualLayout>
                  <c:x val="1.6406430140275763E-2"/>
                  <c:y val="-6.89099309294880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E6B-4FED-8CDB-B58260E800C0}"/>
                </c:ext>
              </c:extLst>
            </c:dLbl>
            <c:dLbl>
              <c:idx val="2"/>
              <c:layout>
                <c:manualLayout>
                  <c:x val="1.2304822605206739E-2"/>
                  <c:y val="-7.98236662687227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E6B-4FED-8CDB-B58260E800C0}"/>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2019</c:v>
                </c:pt>
                <c:pt idx="1">
                  <c:v>2018</c:v>
                </c:pt>
                <c:pt idx="2">
                  <c:v>2017</c:v>
                </c:pt>
              </c:numCache>
            </c:numRef>
          </c:cat>
          <c:val>
            <c:numRef>
              <c:f>Hoja1!$C$2:$C$4</c:f>
              <c:numCache>
                <c:formatCode>0.00%</c:formatCode>
                <c:ptCount val="3"/>
                <c:pt idx="0">
                  <c:v>0.16700000000000001</c:v>
                </c:pt>
                <c:pt idx="1">
                  <c:v>0.41899999999999998</c:v>
                </c:pt>
                <c:pt idx="2">
                  <c:v>0.30299999999999999</c:v>
                </c:pt>
              </c:numCache>
            </c:numRef>
          </c:val>
          <c:extLst xmlns:c16r2="http://schemas.microsoft.com/office/drawing/2015/06/chart">
            <c:ext xmlns:c16="http://schemas.microsoft.com/office/drawing/2014/chart" uri="{C3380CC4-5D6E-409C-BE32-E72D297353CC}">
              <c16:uniqueId val="{00000001-FE6B-4FED-8CDB-B58260E800C0}"/>
            </c:ext>
          </c:extLst>
        </c:ser>
        <c:dLbls>
          <c:showLegendKey val="0"/>
          <c:showVal val="0"/>
          <c:showCatName val="0"/>
          <c:showSerName val="0"/>
          <c:showPercent val="0"/>
          <c:showBubbleSize val="0"/>
        </c:dLbls>
        <c:gapWidth val="150"/>
        <c:overlap val="100"/>
        <c:axId val="192287488"/>
        <c:axId val="192289024"/>
      </c:barChart>
      <c:catAx>
        <c:axId val="19228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192289024"/>
        <c:crosses val="autoZero"/>
        <c:auto val="1"/>
        <c:lblAlgn val="ctr"/>
        <c:lblOffset val="100"/>
        <c:noMultiLvlLbl val="0"/>
      </c:catAx>
      <c:valAx>
        <c:axId val="192289024"/>
        <c:scaling>
          <c:orientation val="minMax"/>
        </c:scaling>
        <c:delete val="1"/>
        <c:axPos val="l"/>
        <c:numFmt formatCode="0%" sourceLinked="1"/>
        <c:majorTickMark val="none"/>
        <c:minorTickMark val="none"/>
        <c:tickLblPos val="nextTo"/>
        <c:crossAx val="1922874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Hoja1!$B$1</c:f>
              <c:strCache>
                <c:ptCount val="1"/>
                <c:pt idx="0">
                  <c:v>Nacidos Vivos</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Hoja1!$A$2:$A$3</c:f>
              <c:numCache>
                <c:formatCode>General</c:formatCode>
                <c:ptCount val="2"/>
                <c:pt idx="0">
                  <c:v>2018</c:v>
                </c:pt>
                <c:pt idx="1">
                  <c:v>2017</c:v>
                </c:pt>
              </c:numCache>
            </c:numRef>
          </c:cat>
          <c:val>
            <c:numRef>
              <c:f>Hoja1!$B$2:$B$3</c:f>
              <c:numCache>
                <c:formatCode>#,##0</c:formatCode>
                <c:ptCount val="2"/>
                <c:pt idx="0">
                  <c:v>27307</c:v>
                </c:pt>
                <c:pt idx="1">
                  <c:v>28367</c:v>
                </c:pt>
              </c:numCache>
            </c:numRef>
          </c:val>
          <c:extLst xmlns:c16r2="http://schemas.microsoft.com/office/drawing/2015/06/chart">
            <c:ext xmlns:c16="http://schemas.microsoft.com/office/drawing/2014/chart" uri="{C3380CC4-5D6E-409C-BE32-E72D297353CC}">
              <c16:uniqueId val="{00000000-5ED9-4E41-BAB7-CECF0B462909}"/>
            </c:ext>
          </c:extLst>
        </c:ser>
        <c:dLbls>
          <c:showLegendKey val="0"/>
          <c:showVal val="0"/>
          <c:showCatName val="0"/>
          <c:showSerName val="0"/>
          <c:showPercent val="0"/>
          <c:showBubbleSize val="0"/>
        </c:dLbls>
        <c:gapWidth val="100"/>
        <c:axId val="192416768"/>
        <c:axId val="192418560"/>
      </c:barChart>
      <c:catAx>
        <c:axId val="192416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s-MX"/>
          </a:p>
        </c:txPr>
        <c:crossAx val="192418560"/>
        <c:crosses val="autoZero"/>
        <c:auto val="1"/>
        <c:lblAlgn val="ctr"/>
        <c:lblOffset val="100"/>
        <c:noMultiLvlLbl val="0"/>
      </c:catAx>
      <c:valAx>
        <c:axId val="192418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s-MX"/>
          </a:p>
        </c:txPr>
        <c:crossAx val="192416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Ciudadanos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Población Potencial</c:v>
                </c:pt>
                <c:pt idx="1">
                  <c:v>Población Atendida 2019</c:v>
                </c:pt>
              </c:strCache>
            </c:strRef>
          </c:cat>
          <c:val>
            <c:numRef>
              <c:f>Hoja1!$B$2:$B$3</c:f>
              <c:numCache>
                <c:formatCode>#,##0</c:formatCode>
                <c:ptCount val="2"/>
                <c:pt idx="0">
                  <c:v>3009952</c:v>
                </c:pt>
                <c:pt idx="1">
                  <c:v>1347429</c:v>
                </c:pt>
              </c:numCache>
            </c:numRef>
          </c:val>
          <c:extLst xmlns:c16r2="http://schemas.microsoft.com/office/drawing/2015/06/chart">
            <c:ext xmlns:c16="http://schemas.microsoft.com/office/drawing/2014/chart" uri="{C3380CC4-5D6E-409C-BE32-E72D297353CC}">
              <c16:uniqueId val="{00000000-ADE4-470E-B386-A272F46B16D1}"/>
            </c:ext>
          </c:extLst>
        </c:ser>
        <c:dLbls>
          <c:showLegendKey val="0"/>
          <c:showVal val="1"/>
          <c:showCatName val="0"/>
          <c:showSerName val="0"/>
          <c:showPercent val="0"/>
          <c:showBubbleSize val="0"/>
        </c:dLbls>
        <c:gapWidth val="164"/>
        <c:overlap val="-22"/>
        <c:axId val="192437632"/>
        <c:axId val="239454848"/>
      </c:barChart>
      <c:catAx>
        <c:axId val="1924376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239454848"/>
        <c:crosses val="autoZero"/>
        <c:auto val="1"/>
        <c:lblAlgn val="ctr"/>
        <c:lblOffset val="100"/>
        <c:noMultiLvlLbl val="0"/>
      </c:catAx>
      <c:valAx>
        <c:axId val="2394548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192437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36162630973442E-2"/>
          <c:y val="0.17475333765020756"/>
          <c:w val="0.8793263324901851"/>
          <c:h val="0.66579643575062375"/>
        </c:manualLayout>
      </c:layout>
      <c:barChart>
        <c:barDir val="col"/>
        <c:grouping val="clustered"/>
        <c:varyColors val="0"/>
        <c:ser>
          <c:idx val="0"/>
          <c:order val="0"/>
          <c:tx>
            <c:strRef>
              <c:f>Hoja1!$B$1</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Hoja1!$B$2:$B$3</c:f>
              <c:numCache>
                <c:formatCode>#,##0</c:formatCode>
                <c:ptCount val="2"/>
                <c:pt idx="0">
                  <c:v>1986</c:v>
                </c:pt>
                <c:pt idx="1">
                  <c:v>5</c:v>
                </c:pt>
              </c:numCache>
            </c:numRef>
          </c:val>
          <c:extLst xmlns:c16r2="http://schemas.microsoft.com/office/drawing/2015/06/chart">
            <c:ext xmlns:c16="http://schemas.microsoft.com/office/drawing/2014/chart" uri="{C3380CC4-5D6E-409C-BE32-E72D297353CC}">
              <c16:uniqueId val="{00000000-D894-40DB-94F9-0E62565A47BD}"/>
            </c:ext>
          </c:extLst>
        </c:ser>
        <c:ser>
          <c:idx val="1"/>
          <c:order val="1"/>
          <c:tx>
            <c:strRef>
              <c:f>Hoja1!$C$1</c:f>
              <c:strCache>
                <c:ptCount val="1"/>
                <c:pt idx="0">
                  <c:v>2017</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Hoja1!$C$2:$C$3</c:f>
              <c:numCache>
                <c:formatCode>#,##0</c:formatCode>
                <c:ptCount val="2"/>
                <c:pt idx="0">
                  <c:v>2086</c:v>
                </c:pt>
                <c:pt idx="1">
                  <c:v>5</c:v>
                </c:pt>
              </c:numCache>
            </c:numRef>
          </c:val>
          <c:extLst xmlns:c16r2="http://schemas.microsoft.com/office/drawing/2015/06/chart">
            <c:ext xmlns:c16="http://schemas.microsoft.com/office/drawing/2014/chart" uri="{C3380CC4-5D6E-409C-BE32-E72D297353CC}">
              <c16:uniqueId val="{00000001-D894-40DB-94F9-0E62565A47BD}"/>
            </c:ext>
          </c:extLst>
        </c:ser>
        <c:ser>
          <c:idx val="2"/>
          <c:order val="2"/>
          <c:tx>
            <c:strRef>
              <c:f>Hoja1!$D$1</c:f>
              <c:strCache>
                <c:ptCount val="1"/>
                <c:pt idx="0">
                  <c:v>2018</c:v>
                </c:pt>
              </c:strCache>
            </c:strRef>
          </c:tx>
          <c:spPr>
            <a:solidFill>
              <a:schemeClr val="accent6"/>
            </a:solidFill>
            <a:ln>
              <a:noFill/>
            </a:ln>
            <a:effectLst/>
          </c:spPr>
          <c:invertIfNegative val="0"/>
          <c:dLbls>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Hoja1!$D$2:$D$3</c:f>
              <c:numCache>
                <c:formatCode>#,##0</c:formatCode>
                <c:ptCount val="2"/>
                <c:pt idx="0" formatCode="#,##0.00">
                  <c:v>2013</c:v>
                </c:pt>
                <c:pt idx="1">
                  <c:v>13</c:v>
                </c:pt>
              </c:numCache>
            </c:numRef>
          </c:val>
          <c:extLst xmlns:c16r2="http://schemas.microsoft.com/office/drawing/2015/06/chart">
            <c:ext xmlns:c16="http://schemas.microsoft.com/office/drawing/2014/chart" uri="{C3380CC4-5D6E-409C-BE32-E72D297353CC}">
              <c16:uniqueId val="{00000002-D894-40DB-94F9-0E62565A47BD}"/>
            </c:ext>
          </c:extLst>
        </c:ser>
        <c:ser>
          <c:idx val="3"/>
          <c:order val="3"/>
          <c:tx>
            <c:strRef>
              <c:f>Hoja1!$E$1</c:f>
              <c:strCache>
                <c:ptCount val="1"/>
                <c:pt idx="0">
                  <c:v>2019</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Hoja1!$E$2:$E$3</c:f>
              <c:numCache>
                <c:formatCode>General</c:formatCode>
                <c:ptCount val="2"/>
                <c:pt idx="0" formatCode="#,##0">
                  <c:v>2311</c:v>
                </c:pt>
                <c:pt idx="1">
                  <c:v>10</c:v>
                </c:pt>
              </c:numCache>
            </c:numRef>
          </c:val>
          <c:extLst xmlns:c16r2="http://schemas.microsoft.com/office/drawing/2015/06/chart">
            <c:ext xmlns:c16="http://schemas.microsoft.com/office/drawing/2014/chart" uri="{C3380CC4-5D6E-409C-BE32-E72D297353CC}">
              <c16:uniqueId val="{00000001-784C-485E-87B6-7F8F617CB28A}"/>
            </c:ext>
          </c:extLst>
        </c:ser>
        <c:dLbls>
          <c:dLblPos val="outEnd"/>
          <c:showLegendKey val="0"/>
          <c:showVal val="1"/>
          <c:showCatName val="0"/>
          <c:showSerName val="0"/>
          <c:showPercent val="0"/>
          <c:showBubbleSize val="0"/>
        </c:dLbls>
        <c:gapWidth val="444"/>
        <c:overlap val="-90"/>
        <c:axId val="133426560"/>
        <c:axId val="132867200"/>
      </c:barChart>
      <c:catAx>
        <c:axId val="133426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s-MX"/>
          </a:p>
        </c:txPr>
        <c:crossAx val="132867200"/>
        <c:crosses val="autoZero"/>
        <c:auto val="1"/>
        <c:lblAlgn val="ctr"/>
        <c:lblOffset val="100"/>
        <c:noMultiLvlLbl val="0"/>
      </c:catAx>
      <c:valAx>
        <c:axId val="132867200"/>
        <c:scaling>
          <c:orientation val="minMax"/>
        </c:scaling>
        <c:delete val="1"/>
        <c:axPos val="l"/>
        <c:numFmt formatCode="#,##0" sourceLinked="1"/>
        <c:majorTickMark val="none"/>
        <c:minorTickMark val="none"/>
        <c:tickLblPos val="nextTo"/>
        <c:crossAx val="133426560"/>
        <c:crosses val="autoZero"/>
        <c:crossBetween val="between"/>
      </c:valAx>
      <c:spPr>
        <a:noFill/>
        <a:ln>
          <a:noFill/>
        </a:ln>
        <a:effectLst/>
      </c:spPr>
    </c:plotArea>
    <c:legend>
      <c:legendPos val="t"/>
      <c:layout>
        <c:manualLayout>
          <c:xMode val="edge"/>
          <c:yMode val="edge"/>
          <c:x val="0.22219645078595029"/>
          <c:y val="0"/>
          <c:w val="0.55560685479057159"/>
          <c:h val="0.151430463493458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84C934B2-10DD-4E07-B290-707A193888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a:extLst>
              <a:ext uri="{FF2B5EF4-FFF2-40B4-BE49-F238E27FC236}">
                <a16:creationId xmlns:a16="http://schemas.microsoft.com/office/drawing/2014/main" xmlns="" id="{48585C8D-70A3-48C7-8581-E39BC7118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DF2873-01E4-43D8-95CC-82FBC82D062D}" type="datetimeFigureOut">
              <a:rPr lang="es-MX" smtClean="0"/>
              <a:t>18/05/2021</a:t>
            </a:fld>
            <a:endParaRPr lang="es-MX" dirty="0"/>
          </a:p>
        </p:txBody>
      </p:sp>
      <p:sp>
        <p:nvSpPr>
          <p:cNvPr id="4" name="Marcador de pie de página 3">
            <a:extLst>
              <a:ext uri="{FF2B5EF4-FFF2-40B4-BE49-F238E27FC236}">
                <a16:creationId xmlns:a16="http://schemas.microsoft.com/office/drawing/2014/main" xmlns="" id="{5B9FCF02-D4CD-45F9-8207-36776E3BDE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a:extLst>
              <a:ext uri="{FF2B5EF4-FFF2-40B4-BE49-F238E27FC236}">
                <a16:creationId xmlns:a16="http://schemas.microsoft.com/office/drawing/2014/main" xmlns="" id="{3628ABF7-36FE-4BDA-98B7-E71C3C561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13DDF3-F48E-4520-B446-9E478BD32053}" type="slidenum">
              <a:rPr lang="es-MX" smtClean="0"/>
              <a:t>‹Nº›</a:t>
            </a:fld>
            <a:endParaRPr lang="es-MX" dirty="0"/>
          </a:p>
        </p:txBody>
      </p:sp>
    </p:spTree>
    <p:extLst>
      <p:ext uri="{BB962C8B-B14F-4D97-AF65-F5344CB8AC3E}">
        <p14:creationId xmlns:p14="http://schemas.microsoft.com/office/powerpoint/2010/main" val="2266321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9547B-35B9-4359-9A23-32B92A314D3E}" type="datetimeFigureOut">
              <a:rPr lang="es-MX" smtClean="0"/>
              <a:t>18/05/2021</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03699-6513-4269-A5F8-01EB15697A7B}" type="slidenum">
              <a:rPr lang="es-MX" smtClean="0"/>
              <a:t>‹Nº›</a:t>
            </a:fld>
            <a:endParaRPr lang="es-MX" dirty="0"/>
          </a:p>
        </p:txBody>
      </p:sp>
    </p:spTree>
    <p:extLst>
      <p:ext uri="{BB962C8B-B14F-4D97-AF65-F5344CB8AC3E}">
        <p14:creationId xmlns:p14="http://schemas.microsoft.com/office/powerpoint/2010/main" val="108879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741474" y="692696"/>
            <a:ext cx="4559261"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los Servicios de Salud (FASSA)</a:t>
            </a:r>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741474" y="692696"/>
            <a:ext cx="4559261"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los Servicios de Salud (FASSA)</a:t>
            </a:r>
            <a:endParaRPr lang="es-MX" dirty="0"/>
          </a:p>
        </p:txBody>
      </p:sp>
    </p:spTree>
    <p:extLst>
      <p:ext uri="{BB962C8B-B14F-4D97-AF65-F5344CB8AC3E}">
        <p14:creationId xmlns:p14="http://schemas.microsoft.com/office/powerpoint/2010/main" val="79403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741474" y="692696"/>
            <a:ext cx="4559261"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los Servicios de Salud (FASSA)</a:t>
            </a:r>
            <a:endParaRPr lang="es-MX" dirty="0"/>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4" y="72550"/>
            <a:ext cx="5357863"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2019 </a:t>
            </a: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3741474" y="692696"/>
            <a:ext cx="4559261"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los Servicios de Salud (FASSA)</a:t>
            </a:r>
            <a:endParaRPr lang="es-MX" dirty="0"/>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12" name="Imagen 11" descr="Imagen que contiene fruta, alimentos&#10;&#10;Descripción generada automáticamente">
            <a:extLst>
              <a:ext uri="{FF2B5EF4-FFF2-40B4-BE49-F238E27FC236}">
                <a16:creationId xmlns:a16="http://schemas.microsoft.com/office/drawing/2014/main" xmlns="" id="{B7179BF3-EDE6-45DA-8CC6-D85E99DDEA1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504" y="186496"/>
            <a:ext cx="2243796" cy="617044"/>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Lst>
  <p:hf hdr="0" ftr="0" dt="0"/>
  <p:txStyles>
    <p:titleStyle>
      <a:lvl1pPr algn="ctr" defTabSz="914400" rtl="0" eaLnBrk="1" latinLnBrk="0" hangingPunct="1">
        <a:spcBef>
          <a:spcPct val="0"/>
        </a:spcBef>
        <a:buNone/>
        <a:defRPr lang="es-MX" sz="1200" b="1" kern="1200" dirty="0">
          <a:solidFill>
            <a:srgbClr val="3D2E32"/>
          </a:solidFill>
          <a:effectLst>
            <a:outerShdw blurRad="38100" dist="38100" dir="2700000" algn="tl">
              <a:srgbClr val="000000">
                <a:alpha val="43137"/>
              </a:srgbClr>
            </a:outerShdw>
          </a:effectLst>
          <a:latin typeface="Montserrat Light" pitchFamily="2"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xmlns="" id="{355534D9-991E-4644-BBDB-C4931130D409}"/>
              </a:ext>
            </a:extLst>
          </p:cNvPr>
          <p:cNvSpPr>
            <a:spLocks noGrp="1"/>
          </p:cNvSpPr>
          <p:nvPr>
            <p:ph type="sldNum" sz="quarter" idx="4"/>
          </p:nvPr>
        </p:nvSpPr>
        <p:spPr/>
        <p:txBody>
          <a:bodyPr/>
          <a:lstStyle/>
          <a:p>
            <a:fld id="{34762513-7D76-44F4-A4EB-02F5BA9AE113}" type="slidenum">
              <a:rPr lang="es-MX" smtClean="0"/>
              <a:t>1</a:t>
            </a:fld>
            <a:endParaRPr lang="es-MX" dirty="0"/>
          </a:p>
        </p:txBody>
      </p:sp>
      <p:sp>
        <p:nvSpPr>
          <p:cNvPr id="3" name="2 Pentágono"/>
          <p:cNvSpPr/>
          <p:nvPr/>
        </p:nvSpPr>
        <p:spPr>
          <a:xfrm rot="5400000">
            <a:off x="-2165330" y="3915180"/>
            <a:ext cx="4968344"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4" name="3 CuadroTexto"/>
          <p:cNvSpPr txBox="1"/>
          <p:nvPr/>
        </p:nvSpPr>
        <p:spPr>
          <a:xfrm rot="16200000">
            <a:off x="-881197" y="3684758"/>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Fondo</a:t>
            </a: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1411979080"/>
              </p:ext>
            </p:extLst>
          </p:nvPr>
        </p:nvGraphicFramePr>
        <p:xfrm>
          <a:off x="755576" y="1412776"/>
          <a:ext cx="8064896" cy="5068190"/>
        </p:xfrm>
        <a:graphic>
          <a:graphicData uri="http://schemas.openxmlformats.org/drawingml/2006/table">
            <a:tbl>
              <a:tblPr firstRow="1" bandRow="1">
                <a:effectLst/>
                <a:tableStyleId>{5C22544A-7EE6-4342-B048-85BDC9FD1C3A}</a:tableStyleId>
              </a:tblPr>
              <a:tblGrid>
                <a:gridCol w="8064896">
                  <a:extLst>
                    <a:ext uri="{9D8B030D-6E8A-4147-A177-3AD203B41FA5}">
                      <a16:colId xmlns:a16="http://schemas.microsoft.com/office/drawing/2014/main" xmlns="" val="20000"/>
                    </a:ext>
                  </a:extLst>
                </a:gridCol>
              </a:tblGrid>
              <a:tr h="5068190">
                <a:tc>
                  <a:txBody>
                    <a:bodyPr/>
                    <a:lstStyle/>
                    <a:p>
                      <a:pPr algn="just"/>
                      <a:r>
                        <a:rPr lang="es-MX" sz="1200" b="0" dirty="0">
                          <a:solidFill>
                            <a:srgbClr val="3D2E32"/>
                          </a:solidFill>
                          <a:latin typeface="Montserrat Light"/>
                        </a:rPr>
                        <a:t>El Fondo de Aportaciones para los Servicios de Salud tiene como principal objetivo, prestar los servicios de salud a la población abierta, es decir aquella que no se encuentra incorporada en ningún régimen de seguridad en salud, mediante la implementación de mecanismos que apoyen las actividades de protección contra riesgos sanitarios; la promoción de la salud y prevención de enfermedades; la mejora en la calidad de la atención y la seguridad en salud; así como el abasto y entrega oportuna y adecuada de medicamentos.</a:t>
                      </a:r>
                    </a:p>
                    <a:p>
                      <a:pPr algn="just"/>
                      <a:endParaRPr lang="es-MX" sz="1200" b="0" dirty="0">
                        <a:solidFill>
                          <a:srgbClr val="3D2E32"/>
                        </a:solidFill>
                        <a:latin typeface="Montserrat Light"/>
                      </a:endParaRPr>
                    </a:p>
                    <a:p>
                      <a:pPr algn="just"/>
                      <a:r>
                        <a:rPr lang="es-MX" sz="1200" b="0" dirty="0">
                          <a:solidFill>
                            <a:srgbClr val="3D2E32"/>
                          </a:solidFill>
                          <a:latin typeface="Montserrat Light"/>
                        </a:rPr>
                        <a:t>Para que este objetivo se lleve a cabo es necesario:</a:t>
                      </a:r>
                    </a:p>
                    <a:p>
                      <a:pPr algn="just"/>
                      <a:endParaRPr lang="es-MX" sz="1200" b="0" dirty="0">
                        <a:solidFill>
                          <a:srgbClr val="3D2E32"/>
                        </a:solidFill>
                        <a:latin typeface="Montserrat Light"/>
                      </a:endParaRPr>
                    </a:p>
                    <a:p>
                      <a:pPr marL="228600" indent="-228600" algn="just">
                        <a:buFont typeface="+mj-lt"/>
                        <a:buAutoNum type="alphaLcParenR"/>
                      </a:pPr>
                      <a:r>
                        <a:rPr lang="es-MX" sz="1200" b="0" dirty="0">
                          <a:solidFill>
                            <a:srgbClr val="3D2E32"/>
                          </a:solidFill>
                          <a:latin typeface="Montserrat Light"/>
                        </a:rPr>
                        <a:t>La implementación  de mecanismos que apoyan las actividades de protección contra riesgos sanitarios,</a:t>
                      </a:r>
                    </a:p>
                    <a:p>
                      <a:pPr marL="228600" indent="-228600" algn="just">
                        <a:buFont typeface="+mj-lt"/>
                        <a:buAutoNum type="alphaLcParenR"/>
                      </a:pPr>
                      <a:r>
                        <a:rPr lang="es-MX" sz="1200" b="0" dirty="0">
                          <a:solidFill>
                            <a:srgbClr val="3D2E32"/>
                          </a:solidFill>
                          <a:latin typeface="Montserrat Light"/>
                        </a:rPr>
                        <a:t>La promoción de la salud y la prevención  de enfermedades,</a:t>
                      </a:r>
                    </a:p>
                    <a:p>
                      <a:pPr marL="228600" indent="-228600" algn="just">
                        <a:buFont typeface="+mj-lt"/>
                        <a:buAutoNum type="alphaLcParenR"/>
                      </a:pPr>
                      <a:r>
                        <a:rPr lang="es-MX" sz="1200" b="0" dirty="0">
                          <a:solidFill>
                            <a:srgbClr val="3D2E32"/>
                          </a:solidFill>
                          <a:latin typeface="Montserrat Light"/>
                        </a:rPr>
                        <a:t>La mejora en la calidad de la atención y la seguridad en salud,</a:t>
                      </a:r>
                    </a:p>
                    <a:p>
                      <a:pPr marL="228600" indent="-228600" algn="just">
                        <a:buFont typeface="+mj-lt"/>
                        <a:buAutoNum type="alphaLcParenR"/>
                      </a:pPr>
                      <a:r>
                        <a:rPr lang="es-MX" sz="1200" b="0" dirty="0">
                          <a:solidFill>
                            <a:srgbClr val="3D2E32"/>
                          </a:solidFill>
                          <a:latin typeface="Montserrat Light"/>
                        </a:rPr>
                        <a:t>El abasto y entrega oportuna y adecuada de medicamentos.</a:t>
                      </a:r>
                    </a:p>
                    <a:p>
                      <a:pPr marL="228600" indent="-228600" algn="just">
                        <a:buFont typeface="+mj-lt"/>
                        <a:buAutoNum type="alphaLcParenR"/>
                      </a:pPr>
                      <a:endParaRPr lang="es-MX" sz="1200" b="0" dirty="0">
                        <a:solidFill>
                          <a:srgbClr val="3D2E32"/>
                        </a:solidFill>
                        <a:latin typeface="Montserrat Light"/>
                      </a:endParaRPr>
                    </a:p>
                    <a:p>
                      <a:pPr marL="0" indent="0" algn="just">
                        <a:buFont typeface="+mj-lt"/>
                        <a:buNone/>
                      </a:pPr>
                      <a:r>
                        <a:rPr lang="es-MX" sz="1200" b="0" dirty="0">
                          <a:solidFill>
                            <a:srgbClr val="3D2E32"/>
                          </a:solidFill>
                          <a:latin typeface="Montserrat Light"/>
                        </a:rPr>
                        <a:t>En Sinaloa se contribuye al bienestar social e igualdad mediante la disminución de la Razón de Mortalidad Materna, a través de la atención de la incidencia de las causas directas e indirectas, los indicadores que se atienden son:</a:t>
                      </a:r>
                    </a:p>
                    <a:p>
                      <a:pPr marL="0" indent="0" algn="just">
                        <a:buFont typeface="+mj-lt"/>
                        <a:buNone/>
                      </a:pPr>
                      <a:endParaRPr lang="es-MX" sz="1200" b="0" dirty="0">
                        <a:solidFill>
                          <a:srgbClr val="3D2E32"/>
                        </a:solidFill>
                        <a:latin typeface="Montserrat Light"/>
                      </a:endParaRPr>
                    </a:p>
                    <a:p>
                      <a:pPr marL="171450" indent="-171450" algn="just">
                        <a:buFont typeface="Arial" panose="020B0604020202020204" pitchFamily="34" charset="0"/>
                        <a:buChar char="•"/>
                      </a:pPr>
                      <a:r>
                        <a:rPr lang="es-MX" sz="1200" b="0" dirty="0">
                          <a:solidFill>
                            <a:srgbClr val="3D2E32"/>
                          </a:solidFill>
                          <a:latin typeface="Montserrat Light"/>
                        </a:rPr>
                        <a:t>Tasa de mortalidad por cáncer de mama</a:t>
                      </a:r>
                    </a:p>
                    <a:p>
                      <a:pPr marL="171450" indent="-171450" algn="just">
                        <a:buFont typeface="Arial" panose="020B0604020202020204" pitchFamily="34" charset="0"/>
                        <a:buChar char="•"/>
                      </a:pPr>
                      <a:r>
                        <a:rPr lang="es-MX" sz="1200" b="0" dirty="0">
                          <a:solidFill>
                            <a:srgbClr val="3D2E32"/>
                          </a:solidFill>
                          <a:latin typeface="Montserrat Light"/>
                        </a:rPr>
                        <a:t>Razón de mortalidad materna de mujeres sin seguridad social.</a:t>
                      </a:r>
                    </a:p>
                    <a:p>
                      <a:pPr marL="0" indent="0" algn="just">
                        <a:buFont typeface="Arial" panose="020B0604020202020204" pitchFamily="34" charset="0"/>
                        <a:buNone/>
                      </a:pPr>
                      <a:endParaRPr lang="es-MX" sz="1200" b="0" dirty="0">
                        <a:solidFill>
                          <a:srgbClr val="3D2E32"/>
                        </a:solidFill>
                        <a:latin typeface="Montserrat Light"/>
                      </a:endParaRPr>
                    </a:p>
                    <a:p>
                      <a:pPr marL="0" indent="0" algn="just">
                        <a:buFont typeface="Arial" panose="020B0604020202020204" pitchFamily="34" charset="0"/>
                        <a:buNone/>
                      </a:pPr>
                      <a:r>
                        <a:rPr lang="es-MX" sz="1200" b="0" dirty="0">
                          <a:solidFill>
                            <a:srgbClr val="3D2E32"/>
                          </a:solidFill>
                          <a:latin typeface="Montserrat Light"/>
                        </a:rPr>
                        <a:t>La población sin seguridad social cuenta con acceso a atención  médica de profesionales de la salud en los Servicios Estatales de Salud, el indicador es el Porcentaje de nacidos vivos de madres sin seguridad social atendidas por personal médico.</a:t>
                      </a:r>
                    </a:p>
                    <a:p>
                      <a:pPr marL="228600" indent="-228600" algn="just">
                        <a:buFont typeface="+mj-lt"/>
                        <a:buAutoNum type="alphaLcParenR"/>
                      </a:pPr>
                      <a:r>
                        <a:rPr lang="es-MX" sz="1000" dirty="0"/>
                        <a:t>del Sistema Nacional de Seguridad Pública y se orienta a los diez Programas con Prioridad Nacional:</a:t>
                      </a:r>
                      <a:r>
                        <a:rPr lang="es-MX" sz="1000" b="0" dirty="0">
                          <a:solidFill>
                            <a:srgbClr val="3D2E32"/>
                          </a:solidFill>
                          <a:latin typeface="Montserrat Light" pitchFamily="50"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9" name="28 Marcador de título"/>
          <p:cNvSpPr>
            <a:spLocks noGrp="1"/>
          </p:cNvSpPr>
          <p:nvPr>
            <p:ph type="title"/>
          </p:nvPr>
        </p:nvSpPr>
        <p:spPr>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los Servicios de Salud (FASSA)</a:t>
            </a:r>
            <a:endParaRPr lang="es-MX" dirty="0"/>
          </a:p>
        </p:txBody>
      </p:sp>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258428" y="3781660"/>
            <a:ext cx="5154537"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12640411"/>
              </p:ext>
            </p:extLst>
          </p:nvPr>
        </p:nvGraphicFramePr>
        <p:xfrm>
          <a:off x="755576" y="1700808"/>
          <a:ext cx="8227426" cy="2529840"/>
        </p:xfrm>
        <a:graphic>
          <a:graphicData uri="http://schemas.openxmlformats.org/drawingml/2006/table">
            <a:tbl>
              <a:tblPr firstRow="1" bandRow="1">
                <a:effectLst/>
                <a:tableStyleId>{5C22544A-7EE6-4342-B048-85BDC9FD1C3A}</a:tableStyleId>
              </a:tblPr>
              <a:tblGrid>
                <a:gridCol w="8227426">
                  <a:extLst>
                    <a:ext uri="{9D8B030D-6E8A-4147-A177-3AD203B41FA5}">
                      <a16:colId xmlns:a16="http://schemas.microsoft.com/office/drawing/2014/main" xmlns="" val="20000"/>
                    </a:ext>
                  </a:extLst>
                </a:gridCol>
              </a:tblGrid>
              <a:tr h="2232248">
                <a:tc>
                  <a:txBody>
                    <a:bodyPr/>
                    <a:lstStyle/>
                    <a:p>
                      <a:pPr marL="0" indent="0" algn="just">
                        <a:buFont typeface="+mj-lt"/>
                        <a:buNone/>
                      </a:pPr>
                      <a:r>
                        <a:rPr lang="es-MX" sz="1000" b="0" dirty="0">
                          <a:solidFill>
                            <a:srgbClr val="3D2E32"/>
                          </a:solidFill>
                          <a:latin typeface="Montserrat Light" pitchFamily="50" charset="0"/>
                        </a:rPr>
                        <a:t>Durante el ejercicio fiscal 2019, hasta el mes de octubre en cuanto a la Tasa de Mortalidad por Cáncer de Mama en mujeres mayores de 25 años se tuvo un registro de </a:t>
                      </a:r>
                      <a:r>
                        <a:rPr lang="es-MX" sz="1000" b="1" dirty="0">
                          <a:solidFill>
                            <a:srgbClr val="3D2E32"/>
                          </a:solidFill>
                          <a:latin typeface="Montserrat Light" pitchFamily="50" charset="0"/>
                        </a:rPr>
                        <a:t>199</a:t>
                      </a:r>
                      <a:r>
                        <a:rPr lang="es-MX" sz="1000" b="0" dirty="0">
                          <a:solidFill>
                            <a:srgbClr val="3D2E32"/>
                          </a:solidFill>
                          <a:latin typeface="Montserrat Light" pitchFamily="50" charset="0"/>
                        </a:rPr>
                        <a:t> casos siendo estos el </a:t>
                      </a:r>
                      <a:r>
                        <a:rPr lang="es-MX" sz="1000" b="1" dirty="0">
                          <a:solidFill>
                            <a:srgbClr val="3D2E32"/>
                          </a:solidFill>
                          <a:latin typeface="Montserrat Light" pitchFamily="50" charset="0"/>
                        </a:rPr>
                        <a:t>11.63%</a:t>
                      </a:r>
                      <a:r>
                        <a:rPr lang="es-MX" sz="1000" b="0" dirty="0">
                          <a:solidFill>
                            <a:srgbClr val="3D2E32"/>
                          </a:solidFill>
                          <a:latin typeface="Montserrat Light" pitchFamily="50" charset="0"/>
                        </a:rPr>
                        <a:t> porciento del total nacional que es de </a:t>
                      </a:r>
                      <a:r>
                        <a:rPr lang="es-MX" sz="1000" b="1" dirty="0">
                          <a:solidFill>
                            <a:srgbClr val="3D2E32"/>
                          </a:solidFill>
                          <a:latin typeface="Montserrat Light" pitchFamily="50" charset="0"/>
                        </a:rPr>
                        <a:t>20.9%</a:t>
                      </a:r>
                      <a:r>
                        <a:rPr lang="es-MX" sz="1000" b="0" dirty="0">
                          <a:solidFill>
                            <a:srgbClr val="3D2E32"/>
                          </a:solidFill>
                          <a:latin typeface="Montserrat Light" pitchFamily="50" charset="0"/>
                        </a:rPr>
                        <a:t>, equivalente a </a:t>
                      </a:r>
                      <a:r>
                        <a:rPr lang="es-MX" sz="1000" b="1" dirty="0">
                          <a:solidFill>
                            <a:srgbClr val="3D2E32"/>
                          </a:solidFill>
                          <a:latin typeface="Montserrat Light" pitchFamily="50" charset="0"/>
                        </a:rPr>
                        <a:t>11,252</a:t>
                      </a:r>
                      <a:r>
                        <a:rPr lang="es-MX" sz="1000" b="0" dirty="0">
                          <a:solidFill>
                            <a:srgbClr val="3D2E32"/>
                          </a:solidFill>
                          <a:latin typeface="Montserrat Light" pitchFamily="50" charset="0"/>
                        </a:rPr>
                        <a:t> casos totales, durante el 2018 la cifra de detección fue de mas de </a:t>
                      </a:r>
                      <a:r>
                        <a:rPr lang="es-MX" sz="1000" b="1" dirty="0">
                          <a:solidFill>
                            <a:srgbClr val="3D2E32"/>
                          </a:solidFill>
                          <a:latin typeface="Montserrat Light" pitchFamily="50" charset="0"/>
                        </a:rPr>
                        <a:t>300</a:t>
                      </a:r>
                      <a:r>
                        <a:rPr lang="es-MX" sz="1000" b="0" dirty="0">
                          <a:solidFill>
                            <a:srgbClr val="3D2E32"/>
                          </a:solidFill>
                          <a:latin typeface="Montserrat Light" pitchFamily="50" charset="0"/>
                        </a:rPr>
                        <a:t> casos, teniendo una tasa de poco mas de </a:t>
                      </a:r>
                      <a:r>
                        <a:rPr lang="es-MX" sz="1000" b="1" dirty="0">
                          <a:solidFill>
                            <a:srgbClr val="3D2E32"/>
                          </a:solidFill>
                          <a:latin typeface="Montserrat Light" pitchFamily="50" charset="0"/>
                        </a:rPr>
                        <a:t>100</a:t>
                      </a:r>
                      <a:r>
                        <a:rPr lang="es-MX" sz="1000" b="0" dirty="0">
                          <a:solidFill>
                            <a:srgbClr val="3D2E32"/>
                          </a:solidFill>
                          <a:latin typeface="Montserrat Light" pitchFamily="50" charset="0"/>
                        </a:rPr>
                        <a:t> fallecimientos, en 2017 se tuvo una detección de alrededor de </a:t>
                      </a:r>
                      <a:r>
                        <a:rPr lang="es-MX" sz="1000" b="1" dirty="0">
                          <a:solidFill>
                            <a:srgbClr val="3D2E32"/>
                          </a:solidFill>
                          <a:latin typeface="Montserrat Light" pitchFamily="50" charset="0"/>
                        </a:rPr>
                        <a:t>333</a:t>
                      </a:r>
                      <a:r>
                        <a:rPr lang="es-MX" sz="1000" b="0" dirty="0">
                          <a:solidFill>
                            <a:srgbClr val="3D2E32"/>
                          </a:solidFill>
                          <a:latin typeface="Montserrat Light" pitchFamily="50" charset="0"/>
                        </a:rPr>
                        <a:t> mujeres de las cuales se registro el deceso de </a:t>
                      </a:r>
                      <a:r>
                        <a:rPr lang="es-MX" sz="1000" b="1" dirty="0">
                          <a:solidFill>
                            <a:srgbClr val="3D2E32"/>
                          </a:solidFill>
                          <a:latin typeface="Montserrat Light" pitchFamily="50" charset="0"/>
                        </a:rPr>
                        <a:t>100</a:t>
                      </a:r>
                      <a:r>
                        <a:rPr lang="es-MX" sz="1000" b="0" dirty="0">
                          <a:solidFill>
                            <a:srgbClr val="3D2E32"/>
                          </a:solidFill>
                          <a:latin typeface="Montserrat Light" pitchFamily="50" charset="0"/>
                        </a:rPr>
                        <a:t> personas y durante el 2016 en el estado se detectaron poco más de </a:t>
                      </a:r>
                      <a:r>
                        <a:rPr lang="es-MX" sz="1000" b="1" dirty="0">
                          <a:solidFill>
                            <a:srgbClr val="3D2E32"/>
                          </a:solidFill>
                          <a:latin typeface="Montserrat Light" pitchFamily="50" charset="0"/>
                        </a:rPr>
                        <a:t>500</a:t>
                      </a:r>
                      <a:r>
                        <a:rPr lang="es-MX" sz="1000" b="0" dirty="0">
                          <a:solidFill>
                            <a:srgbClr val="3D2E32"/>
                          </a:solidFill>
                          <a:latin typeface="Montserrat Light" pitchFamily="50" charset="0"/>
                        </a:rPr>
                        <a:t> casos de los cuales de registraron </a:t>
                      </a:r>
                      <a:r>
                        <a:rPr lang="es-MX" sz="1000" b="1" dirty="0">
                          <a:solidFill>
                            <a:srgbClr val="3D2E32"/>
                          </a:solidFill>
                          <a:latin typeface="Montserrat Light" pitchFamily="50" charset="0"/>
                        </a:rPr>
                        <a:t>220</a:t>
                      </a:r>
                      <a:r>
                        <a:rPr lang="es-MX" sz="1000" b="0" dirty="0">
                          <a:solidFill>
                            <a:srgbClr val="3D2E32"/>
                          </a:solidFill>
                          <a:latin typeface="Montserrat Light" pitchFamily="50" charset="0"/>
                        </a:rPr>
                        <a:t> fallecimientos por Cáncer de Mama.</a:t>
                      </a:r>
                    </a:p>
                    <a:p>
                      <a:pPr marL="0" indent="0" algn="just">
                        <a:buFont typeface="+mj-lt"/>
                        <a:buNone/>
                      </a:pPr>
                      <a:endParaRPr lang="es-MX" sz="500" b="0" dirty="0">
                        <a:solidFill>
                          <a:srgbClr val="3D2E32"/>
                        </a:solidFill>
                        <a:latin typeface="Montserrat Light" pitchFamily="50" charset="0"/>
                      </a:endParaRPr>
                    </a:p>
                    <a:p>
                      <a:pPr marL="0" indent="0" algn="just">
                        <a:buFont typeface="+mj-lt"/>
                        <a:buNone/>
                      </a:pPr>
                      <a:r>
                        <a:rPr lang="es-MX" sz="1000" b="0" dirty="0">
                          <a:solidFill>
                            <a:srgbClr val="3D2E32"/>
                          </a:solidFill>
                          <a:latin typeface="Montserrat Light" pitchFamily="50" charset="0"/>
                        </a:rPr>
                        <a:t>En cuanto a la Tasa de Mortalidad Materna según datos de la Dirección General de Epidemiología (DGE), con la ultima información registrada durante el año 2017 en la primer semana de diciembre se registraron en el estado de Sinaloa </a:t>
                      </a:r>
                      <a:r>
                        <a:rPr lang="es-MX" sz="1000" b="1" dirty="0">
                          <a:solidFill>
                            <a:srgbClr val="3D2E32"/>
                          </a:solidFill>
                          <a:latin typeface="Montserrat Light" pitchFamily="50" charset="0"/>
                        </a:rPr>
                        <a:t>12</a:t>
                      </a:r>
                      <a:r>
                        <a:rPr lang="es-MX" sz="1000" b="0" dirty="0">
                          <a:solidFill>
                            <a:srgbClr val="3D2E32"/>
                          </a:solidFill>
                          <a:latin typeface="Montserrat Light" pitchFamily="50" charset="0"/>
                        </a:rPr>
                        <a:t> defunciones, obteniendo un porcentaje de Razones de Mortalidad Materna (RMM) del </a:t>
                      </a:r>
                      <a:r>
                        <a:rPr lang="es-MX" sz="1000" b="1" dirty="0">
                          <a:solidFill>
                            <a:srgbClr val="3D2E32"/>
                          </a:solidFill>
                          <a:latin typeface="Montserrat Light" pitchFamily="50" charset="0"/>
                        </a:rPr>
                        <a:t>16.7</a:t>
                      </a:r>
                      <a:r>
                        <a:rPr lang="es-MX" sz="1000" b="0" dirty="0">
                          <a:solidFill>
                            <a:srgbClr val="3D2E32"/>
                          </a:solidFill>
                          <a:latin typeface="Montserrat Light" pitchFamily="50" charset="0"/>
                        </a:rPr>
                        <a:t>%, para el año 2018 se registraron </a:t>
                      </a:r>
                      <a:r>
                        <a:rPr lang="es-MX" sz="1000" b="1" dirty="0">
                          <a:solidFill>
                            <a:srgbClr val="3D2E32"/>
                          </a:solidFill>
                          <a:latin typeface="Montserrat Light" pitchFamily="50" charset="0"/>
                        </a:rPr>
                        <a:t>22</a:t>
                      </a:r>
                      <a:r>
                        <a:rPr lang="es-MX" sz="1000" b="0" dirty="0">
                          <a:solidFill>
                            <a:srgbClr val="3D2E32"/>
                          </a:solidFill>
                          <a:latin typeface="Montserrat Light" pitchFamily="50" charset="0"/>
                        </a:rPr>
                        <a:t> defunciones por lo que se tiene un porcentaje de RMM de </a:t>
                      </a:r>
                      <a:r>
                        <a:rPr lang="es-MX" sz="1000" b="1" dirty="0">
                          <a:solidFill>
                            <a:srgbClr val="3D2E32"/>
                          </a:solidFill>
                          <a:latin typeface="Montserrat Light" pitchFamily="50" charset="0"/>
                        </a:rPr>
                        <a:t>41.8%</a:t>
                      </a:r>
                      <a:r>
                        <a:rPr lang="es-MX" sz="1000" b="0" dirty="0">
                          <a:solidFill>
                            <a:srgbClr val="3D2E32"/>
                          </a:solidFill>
                          <a:latin typeface="Montserrat Light" pitchFamily="50" charset="0"/>
                        </a:rPr>
                        <a:t> donde se observa un aumento del </a:t>
                      </a:r>
                      <a:r>
                        <a:rPr lang="es-MX" sz="1000" b="1" dirty="0">
                          <a:solidFill>
                            <a:srgbClr val="3D2E32"/>
                          </a:solidFill>
                          <a:latin typeface="Montserrat Light" pitchFamily="50" charset="0"/>
                        </a:rPr>
                        <a:t>25.6%</a:t>
                      </a:r>
                      <a:r>
                        <a:rPr lang="es-MX" sz="1000" b="0" dirty="0">
                          <a:solidFill>
                            <a:srgbClr val="3D2E32"/>
                          </a:solidFill>
                          <a:latin typeface="Montserrat Light" pitchFamily="50" charset="0"/>
                        </a:rPr>
                        <a:t> respecto al año anterior en RMM, en cuanto al año 2019 se registraron </a:t>
                      </a:r>
                      <a:r>
                        <a:rPr lang="es-MX" sz="1000" b="1" dirty="0">
                          <a:solidFill>
                            <a:srgbClr val="3D2E32"/>
                          </a:solidFill>
                          <a:latin typeface="Montserrat Light" pitchFamily="50" charset="0"/>
                        </a:rPr>
                        <a:t>15</a:t>
                      </a:r>
                      <a:r>
                        <a:rPr lang="es-MX" sz="1000" b="0" dirty="0">
                          <a:solidFill>
                            <a:srgbClr val="3D2E32"/>
                          </a:solidFill>
                          <a:latin typeface="Montserrat Light" pitchFamily="50" charset="0"/>
                        </a:rPr>
                        <a:t> defunciones por Muerte Materna y para el RMM se tuvo un porcentaje del </a:t>
                      </a:r>
                      <a:r>
                        <a:rPr lang="es-MX" sz="1000" b="1" dirty="0">
                          <a:solidFill>
                            <a:srgbClr val="3D2E32"/>
                          </a:solidFill>
                          <a:latin typeface="Montserrat Light" pitchFamily="50" charset="0"/>
                        </a:rPr>
                        <a:t>30.3%</a:t>
                      </a:r>
                      <a:r>
                        <a:rPr lang="es-MX" sz="1000" b="0" dirty="0">
                          <a:solidFill>
                            <a:srgbClr val="3D2E32"/>
                          </a:solidFill>
                          <a:latin typeface="Montserrat Light" pitchFamily="50" charset="0"/>
                        </a:rPr>
                        <a:t>.</a:t>
                      </a:r>
                    </a:p>
                    <a:p>
                      <a:pPr marL="0" indent="0" algn="just">
                        <a:buFont typeface="+mj-lt"/>
                        <a:buNone/>
                      </a:pPr>
                      <a:endParaRPr lang="es-MX" sz="500" b="0" dirty="0">
                        <a:solidFill>
                          <a:srgbClr val="3D2E32"/>
                        </a:solidFill>
                        <a:latin typeface="Montserrat Light" pitchFamily="50" charset="0"/>
                      </a:endParaRPr>
                    </a:p>
                    <a:p>
                      <a:pPr marL="0" indent="0" algn="just">
                        <a:buFont typeface="+mj-lt"/>
                        <a:buNone/>
                      </a:pPr>
                      <a:r>
                        <a:rPr lang="es-MX" sz="1000" b="0" dirty="0">
                          <a:solidFill>
                            <a:srgbClr val="3D2E32"/>
                          </a:solidFill>
                          <a:latin typeface="Montserrat Light" pitchFamily="50" charset="0"/>
                        </a:rPr>
                        <a:t>Para el Porcentaje de Nacidos vivos de madres sin seguridad Social atendidas por Personal Medico se tuvo un registro para el año 2017 de </a:t>
                      </a:r>
                      <a:r>
                        <a:rPr lang="es-MX" sz="1000" b="1" dirty="0">
                          <a:solidFill>
                            <a:srgbClr val="3D2E32"/>
                          </a:solidFill>
                          <a:latin typeface="Montserrat Light" pitchFamily="50" charset="0"/>
                        </a:rPr>
                        <a:t>28,367</a:t>
                      </a:r>
                      <a:r>
                        <a:rPr lang="es-MX" sz="1000" b="0" dirty="0">
                          <a:solidFill>
                            <a:srgbClr val="3D2E32"/>
                          </a:solidFill>
                          <a:latin typeface="Montserrat Light" pitchFamily="50" charset="0"/>
                        </a:rPr>
                        <a:t> nacimientos, durante el año 2018 fue de </a:t>
                      </a:r>
                      <a:r>
                        <a:rPr lang="es-MX" sz="1000" b="1" dirty="0">
                          <a:solidFill>
                            <a:srgbClr val="3D2E32"/>
                          </a:solidFill>
                          <a:latin typeface="Montserrat Light" pitchFamily="50" charset="0"/>
                        </a:rPr>
                        <a:t>27,307</a:t>
                      </a:r>
                      <a:r>
                        <a:rPr lang="es-MX" sz="1000" b="0" dirty="0">
                          <a:solidFill>
                            <a:srgbClr val="3D2E32"/>
                          </a:solidFill>
                          <a:latin typeface="Montserrat Light" pitchFamily="50" charset="0"/>
                        </a:rPr>
                        <a:t> nacimientos por lo que se tuvo una disminución en comparación del año anterior de </a:t>
                      </a:r>
                      <a:r>
                        <a:rPr lang="es-MX" sz="1000" b="1" dirty="0">
                          <a:solidFill>
                            <a:srgbClr val="3D2E32"/>
                          </a:solidFill>
                          <a:latin typeface="Montserrat Light" pitchFamily="50" charset="0"/>
                        </a:rPr>
                        <a:t>1,060</a:t>
                      </a:r>
                      <a:r>
                        <a:rPr lang="es-MX" sz="1000" b="0" dirty="0">
                          <a:solidFill>
                            <a:srgbClr val="3D2E32"/>
                          </a:solidFill>
                          <a:latin typeface="Montserrat Light" pitchFamily="50" charset="0"/>
                        </a:rPr>
                        <a:t> siendo distintos factores los que tienen presencia en este indicador.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0"/>
                  </a:ext>
                </a:extLst>
              </a:tr>
            </a:tbl>
          </a:graphicData>
        </a:graphic>
      </p:graphicFrame>
      <p:sp>
        <p:nvSpPr>
          <p:cNvPr id="5" name="4 CuadroTexto"/>
          <p:cNvSpPr txBox="1"/>
          <p:nvPr/>
        </p:nvSpPr>
        <p:spPr>
          <a:xfrm rot="16200000">
            <a:off x="-221218" y="3758553"/>
            <a:ext cx="108012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40768"/>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¿Cuáles son los resultados del Programa y cómo los mide?</a:t>
            </a:r>
          </a:p>
        </p:txBody>
      </p:sp>
      <p:sp>
        <p:nvSpPr>
          <p:cNvPr id="8" name="Marcador de número de diapositiva 7">
            <a:extLst>
              <a:ext uri="{FF2B5EF4-FFF2-40B4-BE49-F238E27FC236}">
                <a16:creationId xmlns:a16="http://schemas.microsoft.com/office/drawing/2014/main" xmlns="" id="{EE2955B6-E157-4109-88BC-E7C9EBA4689A}"/>
              </a:ext>
            </a:extLst>
          </p:cNvPr>
          <p:cNvSpPr>
            <a:spLocks noGrp="1"/>
          </p:cNvSpPr>
          <p:nvPr>
            <p:ph type="sldNum" sz="quarter" idx="4"/>
          </p:nvPr>
        </p:nvSpPr>
        <p:spPr/>
        <p:txBody>
          <a:bodyPr/>
          <a:lstStyle/>
          <a:p>
            <a:fld id="{34762513-7D76-44F4-A4EB-02F5BA9AE113}" type="slidenum">
              <a:rPr lang="es-MX" smtClean="0"/>
              <a:t>2</a:t>
            </a:fld>
            <a:endParaRPr lang="es-MX" dirty="0"/>
          </a:p>
        </p:txBody>
      </p:sp>
      <p:graphicFrame>
        <p:nvGraphicFramePr>
          <p:cNvPr id="10" name="Gráfico 9">
            <a:extLst>
              <a:ext uri="{FF2B5EF4-FFF2-40B4-BE49-F238E27FC236}">
                <a16:creationId xmlns:a16="http://schemas.microsoft.com/office/drawing/2014/main" xmlns="" id="{6E0B46FE-9559-4B86-BF66-73EF7210311B}"/>
              </a:ext>
            </a:extLst>
          </p:cNvPr>
          <p:cNvGraphicFramePr/>
          <p:nvPr>
            <p:extLst>
              <p:ext uri="{D42A27DB-BD31-4B8C-83A1-F6EECF244321}">
                <p14:modId xmlns:p14="http://schemas.microsoft.com/office/powerpoint/2010/main" val="3187099163"/>
              </p:ext>
            </p:extLst>
          </p:nvPr>
        </p:nvGraphicFramePr>
        <p:xfrm>
          <a:off x="827584" y="4301638"/>
          <a:ext cx="2880320" cy="2322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xmlns="" id="{69B748A1-632C-4716-B0C4-2119F87514C4}"/>
              </a:ext>
            </a:extLst>
          </p:cNvPr>
          <p:cNvGraphicFramePr/>
          <p:nvPr>
            <p:extLst>
              <p:ext uri="{D42A27DB-BD31-4B8C-83A1-F6EECF244321}">
                <p14:modId xmlns:p14="http://schemas.microsoft.com/office/powerpoint/2010/main" val="30045770"/>
              </p:ext>
            </p:extLst>
          </p:nvPr>
        </p:nvGraphicFramePr>
        <p:xfrm>
          <a:off x="3635896" y="4234410"/>
          <a:ext cx="2805973" cy="24224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a:extLst>
              <a:ext uri="{FF2B5EF4-FFF2-40B4-BE49-F238E27FC236}">
                <a16:creationId xmlns:a16="http://schemas.microsoft.com/office/drawing/2014/main" xmlns="" id="{102D796E-E480-4A94-A5CE-45779FE3EAB2}"/>
              </a:ext>
            </a:extLst>
          </p:cNvPr>
          <p:cNvGraphicFramePr/>
          <p:nvPr>
            <p:extLst>
              <p:ext uri="{D42A27DB-BD31-4B8C-83A1-F6EECF244321}">
                <p14:modId xmlns:p14="http://schemas.microsoft.com/office/powerpoint/2010/main" val="57919750"/>
              </p:ext>
            </p:extLst>
          </p:nvPr>
        </p:nvGraphicFramePr>
        <p:xfrm>
          <a:off x="6241340" y="4117528"/>
          <a:ext cx="2520280" cy="2623840"/>
        </p:xfrm>
        <a:graphic>
          <a:graphicData uri="http://schemas.openxmlformats.org/drawingml/2006/chart">
            <c:chart xmlns:c="http://schemas.openxmlformats.org/drawingml/2006/chart" xmlns:r="http://schemas.openxmlformats.org/officeDocument/2006/relationships" r:id="rId5"/>
          </a:graphicData>
        </a:graphic>
      </p:graphicFrame>
      <p:sp>
        <p:nvSpPr>
          <p:cNvPr id="13" name="28 Marcador de título"/>
          <p:cNvSpPr>
            <a:spLocks noGrp="1"/>
          </p:cNvSpPr>
          <p:nvPr>
            <p:ph type="title"/>
          </p:nvPr>
        </p:nvSpPr>
        <p:spPr>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los Servicios de Salud (FASSA)</a:t>
            </a:r>
            <a:endParaRPr lang="es-MX" dirty="0"/>
          </a:p>
        </p:txBody>
      </p:sp>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233232585"/>
              </p:ext>
            </p:extLst>
          </p:nvPr>
        </p:nvGraphicFramePr>
        <p:xfrm>
          <a:off x="755576" y="1790290"/>
          <a:ext cx="8208912" cy="4341870"/>
        </p:xfrm>
        <a:graphic>
          <a:graphicData uri="http://schemas.openxmlformats.org/drawingml/2006/table">
            <a:tbl>
              <a:tblPr firstRow="1" bandRow="1">
                <a:effectLst/>
                <a:tableStyleId>{5C22544A-7EE6-4342-B048-85BDC9FD1C3A}</a:tableStyleId>
              </a:tblPr>
              <a:tblGrid>
                <a:gridCol w="1728192">
                  <a:extLst>
                    <a:ext uri="{9D8B030D-6E8A-4147-A177-3AD203B41FA5}">
                      <a16:colId xmlns:a16="http://schemas.microsoft.com/office/drawing/2014/main" xmlns="" val="20000"/>
                    </a:ext>
                  </a:extLst>
                </a:gridCol>
                <a:gridCol w="720080"/>
                <a:gridCol w="2952328">
                  <a:extLst>
                    <a:ext uri="{9D8B030D-6E8A-4147-A177-3AD203B41FA5}">
                      <a16:colId xmlns:a16="http://schemas.microsoft.com/office/drawing/2014/main" xmlns="" val="20002"/>
                    </a:ext>
                  </a:extLst>
                </a:gridCol>
                <a:gridCol w="2808312">
                  <a:extLst>
                    <a:ext uri="{9D8B030D-6E8A-4147-A177-3AD203B41FA5}">
                      <a16:colId xmlns:a16="http://schemas.microsoft.com/office/drawing/2014/main" xmlns="" val="1771363946"/>
                    </a:ext>
                  </a:extLst>
                </a:gridCol>
              </a:tblGrid>
              <a:tr h="84662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000" b="0" baseline="0" dirty="0">
                          <a:solidFill>
                            <a:srgbClr val="3D2E32"/>
                          </a:solidFill>
                          <a:latin typeface="Montserrat Light" pitchFamily="50" charset="0"/>
                        </a:rPr>
                        <a:t>El objetivo principal del programa es brindarle atención medica a personas que no se encuentran inscritos a alguna modalidad de seguridad social, por lo que se realzaron las acciones necesarias para obtener un mayor cobertura durante el ejercicio fiscal 2019, por lo que se atendieron a personas que no cuentan con derechohabiencia y así se logró una atención de </a:t>
                      </a:r>
                      <a:r>
                        <a:rPr lang="es-MX" sz="1000" b="1" baseline="0" dirty="0">
                          <a:solidFill>
                            <a:srgbClr val="3D2E32"/>
                          </a:solidFill>
                          <a:latin typeface="Montserrat Light" pitchFamily="50" charset="0"/>
                        </a:rPr>
                        <a:t>1,347,429</a:t>
                      </a:r>
                      <a:r>
                        <a:rPr lang="es-MX" sz="1000" b="0" baseline="0" dirty="0">
                          <a:solidFill>
                            <a:srgbClr val="3D2E32"/>
                          </a:solidFill>
                          <a:latin typeface="Montserrat Light" pitchFamily="50" charset="0"/>
                        </a:rPr>
                        <a:t> personas, en los 18 municipios del estado.</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09475">
                <a:tc gridSpan="2">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de la Cobertura</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Evolución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la Cobertura</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2"/>
                  </a:ext>
                </a:extLst>
              </a:tr>
              <a:tr h="309475">
                <a:tc>
                  <a:txBody>
                    <a:bodyPr/>
                    <a:lstStyle/>
                    <a:p>
                      <a:pPr algn="just"/>
                      <a:r>
                        <a:rPr lang="es-MX" sz="900" b="0" dirty="0" smtClean="0">
                          <a:solidFill>
                            <a:srgbClr val="3D2E32"/>
                          </a:solidFill>
                          <a:latin typeface="Montserrat Light" pitchFamily="50" charset="0"/>
                        </a:rPr>
                        <a:t>Municipios</a:t>
                      </a:r>
                      <a:endParaRPr lang="es-MX" sz="9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900" b="0" dirty="0" smtClean="0">
                          <a:solidFill>
                            <a:srgbClr val="3D2E32"/>
                          </a:solidFill>
                          <a:latin typeface="Montserrat Light" pitchFamily="50" charset="0"/>
                        </a:rPr>
                        <a:t>18</a:t>
                      </a:r>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9" gridSpan="2">
                  <a:txBody>
                    <a:bodyPr/>
                    <a:lstStyle/>
                    <a:p>
                      <a:pPr algn="ctr"/>
                      <a:endParaRPr lang="es-MX" sz="1000" b="1"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9" hMerge="1">
                  <a:txBody>
                    <a:bodyPr/>
                    <a:lstStyle/>
                    <a:p>
                      <a:endParaRPr lang="es-MX"/>
                    </a:p>
                  </a:txBody>
                  <a:tcPr/>
                </a:tc>
                <a:extLst>
                  <a:ext uri="{0D108BD9-81ED-4DB2-BD59-A6C34878D82A}">
                    <a16:rowId xmlns:a16="http://schemas.microsoft.com/office/drawing/2014/main" xmlns="" val="10003"/>
                  </a:ext>
                </a:extLst>
              </a:tr>
              <a:tr h="309475">
                <a:tc>
                  <a:txBody>
                    <a:bodyPr/>
                    <a:lstStyle/>
                    <a:p>
                      <a:pPr algn="just"/>
                      <a:r>
                        <a:rPr lang="es-MX" sz="900" b="0" dirty="0" smtClean="0">
                          <a:solidFill>
                            <a:srgbClr val="3D2E32"/>
                          </a:solidFill>
                          <a:latin typeface="Montserrat Light" pitchFamily="50" charset="0"/>
                        </a:rPr>
                        <a:t>Localidades</a:t>
                      </a:r>
                      <a:endParaRPr lang="es-MX" sz="9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900" b="0" dirty="0" smtClean="0">
                          <a:solidFill>
                            <a:srgbClr val="3D2E32"/>
                          </a:solidFill>
                          <a:latin typeface="Montserrat Light" pitchFamily="50" charset="0"/>
                        </a:rPr>
                        <a:t>N/D</a:t>
                      </a:r>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4"/>
                  </a:ext>
                </a:extLst>
              </a:tr>
              <a:tr h="309475">
                <a:tc gridSpan="2">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gridSpan="2" vMerge="1">
                  <a:txBody>
                    <a:bodyPr/>
                    <a:lstStyle/>
                    <a:p>
                      <a:endParaRPr lang="es-MX"/>
                    </a:p>
                  </a:txBody>
                  <a:tcPr>
                    <a:lnL w="28575" cap="flat" cmpd="sng" algn="ctr">
                      <a:solidFill>
                        <a:schemeClr val="bg1"/>
                      </a:solidFill>
                      <a:prstDash val="solid"/>
                      <a:round/>
                      <a:headEnd type="none" w="med" len="med"/>
                      <a:tailEnd type="none" w="med" len="med"/>
                    </a:lnL>
                    <a:lnT w="12700" cmpd="sng">
                      <a:noFill/>
                    </a:lnT>
                  </a:tcPr>
                </a:tc>
                <a:tc hMerge="1" vMerge="1">
                  <a:txBody>
                    <a:bodyPr/>
                    <a:lstStyle/>
                    <a:p>
                      <a:endParaRPr lang="es-MX"/>
                    </a:p>
                  </a:txBody>
                  <a:tcPr/>
                </a:tc>
                <a:extLst>
                  <a:ext uri="{0D108BD9-81ED-4DB2-BD59-A6C34878D82A}">
                    <a16:rowId xmlns:a16="http://schemas.microsoft.com/office/drawing/2014/main" xmlns="" val="10007"/>
                  </a:ext>
                </a:extLst>
              </a:tr>
              <a:tr h="509724">
                <a:tc>
                  <a:txBody>
                    <a:bodyPr/>
                    <a:lstStyle/>
                    <a:p>
                      <a:pPr algn="just"/>
                      <a:r>
                        <a:rPr lang="es-MX" sz="900" b="0" dirty="0">
                          <a:solidFill>
                            <a:srgbClr val="3D2E32"/>
                          </a:solidFill>
                          <a:latin typeface="Montserrat Light" pitchFamily="50" charset="0"/>
                        </a:rPr>
                        <a:t>Unidad de Medida </a:t>
                      </a:r>
                    </a:p>
                    <a:p>
                      <a:pPr algn="l"/>
                      <a:r>
                        <a:rPr lang="es-MX" sz="900" b="0" dirty="0">
                          <a:solidFill>
                            <a:srgbClr val="3D2E32"/>
                          </a:solidFill>
                          <a:latin typeface="Montserrat Light" pitchFamily="50" charset="0"/>
                        </a:rPr>
                        <a:t>              PA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900" b="0" kern="1200" dirty="0">
                          <a:solidFill>
                            <a:srgbClr val="3D2E32"/>
                          </a:solidFill>
                          <a:latin typeface="Montserrat Light" pitchFamily="50" charset="0"/>
                          <a:ea typeface="+mn-ea"/>
                          <a:cs typeface="+mn-cs"/>
                        </a:rPr>
                        <a:t>PA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8"/>
                  </a:ext>
                </a:extLst>
              </a:tr>
              <a:tr h="309475">
                <a:tc gridSpan="2">
                  <a:txBody>
                    <a:bodyPr/>
                    <a:lstStyle/>
                    <a:p>
                      <a:pPr algn="ctr"/>
                      <a:r>
                        <a:rPr lang="es-MX" sz="1000" b="1" i="0" dirty="0">
                          <a:solidFill>
                            <a:srgbClr val="3D2E32"/>
                          </a:solidFill>
                          <a:effectLst>
                            <a:outerShdw blurRad="38100" dist="38100" dir="2700000" algn="tl">
                              <a:srgbClr val="000000">
                                <a:alpha val="43137"/>
                              </a:srgbClr>
                            </a:outerShdw>
                          </a:effectLst>
                          <a:latin typeface="Montserrat Light" pitchFamily="50" charset="0"/>
                        </a:rPr>
                        <a:t>Valor año anterior</a:t>
                      </a:r>
                      <a:r>
                        <a:rPr lang="es-MX" sz="1000" b="1" i="0" baseline="0" dirty="0">
                          <a:solidFill>
                            <a:srgbClr val="3D2E32"/>
                          </a:solidFill>
                          <a:effectLst>
                            <a:outerShdw blurRad="38100" dist="38100" dir="2700000" algn="tl">
                              <a:srgbClr val="000000">
                                <a:alpha val="43137"/>
                              </a:srgbClr>
                            </a:outerShdw>
                          </a:effectLst>
                          <a:latin typeface="Montserrat Light" pitchFamily="50" charset="0"/>
                        </a:rPr>
                        <a:t> (</a:t>
                      </a:r>
                      <a:r>
                        <a:rPr lang="es-MX" sz="1000" b="1" i="1" baseline="0" dirty="0">
                          <a:solidFill>
                            <a:srgbClr val="3D2E32"/>
                          </a:solidFill>
                          <a:effectLst>
                            <a:outerShdw blurRad="38100" dist="38100" dir="2700000" algn="tl">
                              <a:srgbClr val="000000">
                                <a:alpha val="43137"/>
                              </a:srgbClr>
                            </a:outerShdw>
                          </a:effectLst>
                          <a:latin typeface="Montserrat Light" pitchFamily="50" charset="0"/>
                        </a:rPr>
                        <a:t>2019</a:t>
                      </a:r>
                      <a:r>
                        <a:rPr lang="es-MX" sz="1000" b="1" i="0" baseline="0" dirty="0">
                          <a:solidFill>
                            <a:srgbClr val="3D2E32"/>
                          </a:solidFill>
                          <a:effectLst>
                            <a:outerShdw blurRad="38100" dist="38100" dir="2700000" algn="tl">
                              <a:srgbClr val="000000">
                                <a:alpha val="43137"/>
                              </a:srgbClr>
                            </a:outerShdw>
                          </a:effectLst>
                          <a:latin typeface="Montserrat Light" pitchFamily="50" charset="0"/>
                        </a:rPr>
                        <a:t>)</a:t>
                      </a:r>
                      <a:endParaRPr lang="es-MX" sz="1000" b="1" i="0" dirty="0">
                        <a:solidFill>
                          <a:srgbClr val="3D2E32"/>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9"/>
                  </a:ext>
                </a:extLst>
              </a:tr>
              <a:tr h="309475">
                <a:tc>
                  <a:txBody>
                    <a:bodyPr/>
                    <a:lstStyle/>
                    <a:p>
                      <a:pPr algn="l"/>
                      <a:r>
                        <a:rPr lang="es-MX" sz="900" b="0" dirty="0">
                          <a:solidFill>
                            <a:srgbClr val="3D2E32"/>
                          </a:solidFill>
                          <a:latin typeface="Montserrat Light" pitchFamily="50" charset="0"/>
                        </a:rPr>
                        <a:t>Población</a:t>
                      </a:r>
                      <a:r>
                        <a:rPr lang="es-MX" sz="900" b="0" baseline="0" dirty="0">
                          <a:solidFill>
                            <a:srgbClr val="3D2E32"/>
                          </a:solidFill>
                          <a:latin typeface="Montserrat Light" pitchFamily="50" charset="0"/>
                        </a:rPr>
                        <a:t> Potencial (</a:t>
                      </a:r>
                      <a:r>
                        <a:rPr lang="es-MX" sz="900" b="0" i="1" baseline="0" dirty="0">
                          <a:solidFill>
                            <a:srgbClr val="3D2E32"/>
                          </a:solidFill>
                          <a:latin typeface="Montserrat Light" pitchFamily="50" charset="0"/>
                        </a:rPr>
                        <a:t>PP</a:t>
                      </a:r>
                      <a:r>
                        <a:rPr lang="es-MX" sz="900" b="0" baseline="0" dirty="0">
                          <a:solidFill>
                            <a:srgbClr val="3D2E32"/>
                          </a:solidFill>
                          <a:latin typeface="Montserrat Light" pitchFamily="50" charset="0"/>
                        </a:rPr>
                        <a:t>)</a:t>
                      </a:r>
                      <a:endParaRPr lang="es-MX" sz="9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900" b="0" baseline="0" dirty="0">
                          <a:solidFill>
                            <a:srgbClr val="3D2E32"/>
                          </a:solidFill>
                          <a:latin typeface="Montserrat Light" pitchFamily="50" charset="0"/>
                        </a:rPr>
                        <a:t>3,009,952</a:t>
                      </a:r>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0"/>
                  </a:ext>
                </a:extLst>
              </a:tr>
              <a:tr h="309475">
                <a:tc>
                  <a:txBody>
                    <a:bodyPr/>
                    <a:lstStyle/>
                    <a:p>
                      <a:pPr algn="l"/>
                      <a:r>
                        <a:rPr lang="es-MX" sz="900" b="0" dirty="0">
                          <a:solidFill>
                            <a:srgbClr val="3D2E32"/>
                          </a:solidFill>
                          <a:latin typeface="Montserrat Light" pitchFamily="50" charset="0"/>
                        </a:rPr>
                        <a:t>Población Objetivo (</a:t>
                      </a:r>
                      <a:r>
                        <a:rPr lang="es-MX" sz="900" b="0" i="1" dirty="0">
                          <a:solidFill>
                            <a:srgbClr val="3D2E32"/>
                          </a:solidFill>
                          <a:latin typeface="Montserrat Light" pitchFamily="50" charset="0"/>
                        </a:rPr>
                        <a:t>PO</a:t>
                      </a:r>
                      <a:r>
                        <a:rPr lang="es-MX" sz="900" b="0" dirty="0">
                          <a:solidFill>
                            <a:srgbClr val="3D2E32"/>
                          </a:solidFill>
                          <a:latin typeface="Montserrat Light" pitchFamily="50" charset="0"/>
                        </a:rPr>
                        <a:t>)</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900" b="0" dirty="0">
                          <a:solidFill>
                            <a:srgbClr val="3D2E32"/>
                          </a:solidFill>
                          <a:latin typeface="Montserrat Light" pitchFamily="50" charset="0"/>
                        </a:rPr>
                        <a:t>1,394,299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1"/>
                  </a:ext>
                </a:extLst>
              </a:tr>
              <a:tr h="309475">
                <a:tc>
                  <a:txBody>
                    <a:bodyPr/>
                    <a:lstStyle/>
                    <a:p>
                      <a:pPr algn="l"/>
                      <a:r>
                        <a:rPr lang="es-MX" sz="900" b="0" dirty="0">
                          <a:solidFill>
                            <a:srgbClr val="3D2E32"/>
                          </a:solidFill>
                          <a:latin typeface="Montserrat Light" pitchFamily="50" charset="0"/>
                        </a:rPr>
                        <a:t>Población Atendida (</a:t>
                      </a:r>
                      <a:r>
                        <a:rPr lang="es-MX" sz="900" b="0" i="1" dirty="0">
                          <a:solidFill>
                            <a:srgbClr val="3D2E32"/>
                          </a:solidFill>
                          <a:latin typeface="Montserrat Light" pitchFamily="50" charset="0"/>
                        </a:rPr>
                        <a:t>PA</a:t>
                      </a:r>
                      <a:r>
                        <a:rPr lang="es-MX" sz="900" b="0" dirty="0">
                          <a:solidFill>
                            <a:srgbClr val="3D2E32"/>
                          </a:solidFill>
                          <a:latin typeface="Montserrat Light" pitchFamily="50" charset="0"/>
                        </a:rPr>
                        <a:t>)</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900" b="0" dirty="0">
                          <a:solidFill>
                            <a:srgbClr val="3D2E32"/>
                          </a:solidFill>
                          <a:latin typeface="Montserrat Light" pitchFamily="50" charset="0"/>
                        </a:rPr>
                        <a:t>1,347,429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2"/>
                  </a:ext>
                </a:extLst>
              </a:tr>
              <a:tr h="509724">
                <a:tc>
                  <a:txBody>
                    <a:bodyPr/>
                    <a:lstStyle/>
                    <a:p>
                      <a:pPr algn="l"/>
                      <a:r>
                        <a:rPr lang="es-MX" sz="900" b="0" dirty="0">
                          <a:solidFill>
                            <a:srgbClr val="3D2E32"/>
                          </a:solidFill>
                          <a:latin typeface="Montserrat Light" pitchFamily="50" charset="0"/>
                        </a:rPr>
                        <a:t>Población Atendida /              Población Objetivo</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0" dirty="0">
                          <a:solidFill>
                            <a:srgbClr val="3D2E32"/>
                          </a:solidFill>
                          <a:latin typeface="Montserrat Light" pitchFamily="50" charset="0"/>
                        </a:rPr>
                        <a:t>96.6%</a:t>
                      </a:r>
                    </a:p>
                    <a:p>
                      <a:pPr algn="ctr"/>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3"/>
                  </a:ext>
                </a:extLst>
              </a:tr>
            </a:tbl>
          </a:graphicData>
        </a:graphic>
      </p:graphicFrame>
      <p:sp>
        <p:nvSpPr>
          <p:cNvPr id="4" name="3 Pentágono"/>
          <p:cNvSpPr/>
          <p:nvPr/>
        </p:nvSpPr>
        <p:spPr>
          <a:xfrm rot="5400000">
            <a:off x="-2124616" y="3879232"/>
            <a:ext cx="4896224"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3674753"/>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la Cobertura</a:t>
            </a:r>
          </a:p>
        </p:txBody>
      </p:sp>
      <p:sp>
        <p:nvSpPr>
          <p:cNvPr id="8" name="Marcador de número de diapositiva 7">
            <a:extLst>
              <a:ext uri="{FF2B5EF4-FFF2-40B4-BE49-F238E27FC236}">
                <a16:creationId xmlns:a16="http://schemas.microsoft.com/office/drawing/2014/main" xmlns="" id="{16976E88-E2AE-41E9-AED8-4A8D494939AF}"/>
              </a:ext>
            </a:extLst>
          </p:cNvPr>
          <p:cNvSpPr>
            <a:spLocks noGrp="1"/>
          </p:cNvSpPr>
          <p:nvPr>
            <p:ph type="sldNum" sz="quarter" idx="4"/>
          </p:nvPr>
        </p:nvSpPr>
        <p:spPr/>
        <p:txBody>
          <a:bodyPr/>
          <a:lstStyle/>
          <a:p>
            <a:fld id="{34762513-7D76-44F4-A4EB-02F5BA9AE113}" type="slidenum">
              <a:rPr lang="es-MX" smtClean="0"/>
              <a:t>3</a:t>
            </a:fld>
            <a:endParaRPr lang="es-MX" dirty="0"/>
          </a:p>
        </p:txBody>
      </p:sp>
      <p:graphicFrame>
        <p:nvGraphicFramePr>
          <p:cNvPr id="11" name="Gráfico 10">
            <a:extLst>
              <a:ext uri="{FF2B5EF4-FFF2-40B4-BE49-F238E27FC236}">
                <a16:creationId xmlns:a16="http://schemas.microsoft.com/office/drawing/2014/main" xmlns="" id="{F9E36EE8-4FB8-4E2A-BF1C-939A7C5D9BDD}"/>
              </a:ext>
            </a:extLst>
          </p:cNvPr>
          <p:cNvGraphicFramePr/>
          <p:nvPr>
            <p:extLst>
              <p:ext uri="{D42A27DB-BD31-4B8C-83A1-F6EECF244321}">
                <p14:modId xmlns:p14="http://schemas.microsoft.com/office/powerpoint/2010/main" val="2411005763"/>
              </p:ext>
            </p:extLst>
          </p:nvPr>
        </p:nvGraphicFramePr>
        <p:xfrm>
          <a:off x="3419872" y="2979236"/>
          <a:ext cx="270546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xmlns="" id="{B88F17D8-B4B0-4ECC-B8C7-4E246AE8FC62}"/>
              </a:ext>
            </a:extLst>
          </p:cNvPr>
          <p:cNvSpPr txBox="1"/>
          <p:nvPr/>
        </p:nvSpPr>
        <p:spPr>
          <a:xfrm>
            <a:off x="6413366" y="2979236"/>
            <a:ext cx="2520280" cy="2446824"/>
          </a:xfrm>
          <a:prstGeom prst="rect">
            <a:avLst/>
          </a:prstGeom>
          <a:noFill/>
        </p:spPr>
        <p:txBody>
          <a:bodyPr wrap="square" rtlCol="0">
            <a:spAutoFit/>
          </a:bodyPr>
          <a:lstStyle/>
          <a:p>
            <a:pPr algn="just"/>
            <a:r>
              <a:rPr lang="es-MX" sz="900" dirty="0">
                <a:latin typeface="Montserrat Light"/>
              </a:rPr>
              <a:t>Durante el ejercicio fiscal 2019, se aposto al reforzamiento del Sector Salud mediante la mejora de condiciones  de prestación de Servicios, a través de procesos de acreditación de las unidades medicas, para así lograr una mayor atención de calidad a los ciudadanos, por lo que se hace hincapié en la atención integral de mujeres embarazadas, la atención de los recién nacidos, revisiones para la detección de algún tipo de cáncer en las mujeres ya sea que se encuentren en cualquier etapa, con dichas acciones se logro atender a </a:t>
            </a:r>
            <a:r>
              <a:rPr lang="es-MX" sz="900" b="1" dirty="0">
                <a:latin typeface="Montserrat Light"/>
              </a:rPr>
              <a:t>1,347,429 personas, </a:t>
            </a:r>
            <a:r>
              <a:rPr lang="es-MX" sz="900" dirty="0">
                <a:latin typeface="Montserrat Light"/>
              </a:rPr>
              <a:t>teniendo en vista lograr una mayor atención en los años siguientes.</a:t>
            </a:r>
          </a:p>
        </p:txBody>
      </p:sp>
      <p:sp>
        <p:nvSpPr>
          <p:cNvPr id="2" name="1 Título"/>
          <p:cNvSpPr>
            <a:spLocks noGrp="1"/>
          </p:cNvSpPr>
          <p:nvPr>
            <p:ph type="title"/>
          </p:nvPr>
        </p:nvSpPr>
        <p:spPr>
          <a:xfrm>
            <a:off x="3741475" y="692696"/>
            <a:ext cx="4559261" cy="276999"/>
          </a:xfrm>
        </p:spPr>
        <p:txBody>
          <a:bodyPr/>
          <a:lstStyle/>
          <a:p>
            <a:r>
              <a:rPr lang="es-ES" dirty="0"/>
              <a:t>Fondo de Aportaciones para los Servicios de Salud (FASSA)</a:t>
            </a:r>
            <a:endParaRPr lang="es-MX" dirty="0"/>
          </a:p>
        </p:txBody>
      </p:sp>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988054162"/>
              </p:ext>
            </p:extLst>
          </p:nvPr>
        </p:nvGraphicFramePr>
        <p:xfrm>
          <a:off x="755575" y="1628800"/>
          <a:ext cx="8208914" cy="4999185"/>
        </p:xfrm>
        <a:graphic>
          <a:graphicData uri="http://schemas.openxmlformats.org/drawingml/2006/table">
            <a:tbl>
              <a:tblPr firstRow="1" bandRow="1">
                <a:effectLst/>
                <a:tableStyleId>{5C22544A-7EE6-4342-B048-85BDC9FD1C3A}</a:tableStyleId>
              </a:tblPr>
              <a:tblGrid>
                <a:gridCol w="4104457">
                  <a:extLst>
                    <a:ext uri="{9D8B030D-6E8A-4147-A177-3AD203B41FA5}">
                      <a16:colId xmlns:a16="http://schemas.microsoft.com/office/drawing/2014/main" xmlns="" val="20000"/>
                    </a:ext>
                  </a:extLst>
                </a:gridCol>
                <a:gridCol w="4104457">
                  <a:extLst>
                    <a:ext uri="{9D8B030D-6E8A-4147-A177-3AD203B41FA5}">
                      <a16:colId xmlns:a16="http://schemas.microsoft.com/office/drawing/2014/main" xmlns="" val="1712737556"/>
                    </a:ext>
                  </a:extLst>
                </a:gridCol>
              </a:tblGrid>
              <a:tr h="1952151">
                <a:tc gridSpan="2">
                  <a:txBody>
                    <a:bodyPr/>
                    <a:lstStyle/>
                    <a:p>
                      <a:pPr algn="just"/>
                      <a:r>
                        <a:rPr lang="es-MX" sz="1000" b="0" baseline="0" dirty="0">
                          <a:solidFill>
                            <a:schemeClr val="tx1"/>
                          </a:solidFill>
                          <a:latin typeface="Montserrat Light" pitchFamily="50" charset="0"/>
                        </a:rPr>
                        <a:t>El Fondo de Aportaciones para los Servicios de Salud busca contribuir con el objetivo principal que es Asegurar el Acceso Efectivo a Servicios de Salud de Calidad, con lo que se procura garantizar el ejercicio efectivo  de los derechos sociales para toda la población, para ello se plantea aumentar o por lo menos mantener un numero constante de Médicos Generales y especialistas por cada mil habitantes de la población no derechohabiente, por lo que durante el año 2016 se tenia un total de </a:t>
                      </a:r>
                      <a:r>
                        <a:rPr lang="es-MX" sz="1000" b="1" baseline="0" dirty="0">
                          <a:solidFill>
                            <a:schemeClr val="tx1"/>
                          </a:solidFill>
                          <a:latin typeface="Montserrat Light" pitchFamily="50" charset="0"/>
                        </a:rPr>
                        <a:t>1,986</a:t>
                      </a:r>
                      <a:r>
                        <a:rPr lang="es-MX" sz="1000" b="0" baseline="0" dirty="0">
                          <a:solidFill>
                            <a:schemeClr val="tx1"/>
                          </a:solidFill>
                          <a:latin typeface="Montserrat Light" pitchFamily="50" charset="0"/>
                        </a:rPr>
                        <a:t> médicos, relativos al total de pobladores sin derechohabiencia los cuales son </a:t>
                      </a:r>
                      <a:r>
                        <a:rPr lang="es-MX" sz="1000" b="1" baseline="0" dirty="0">
                          <a:solidFill>
                            <a:schemeClr val="tx1"/>
                          </a:solidFill>
                          <a:latin typeface="Montserrat Light" pitchFamily="50" charset="0"/>
                        </a:rPr>
                        <a:t>1,347,429</a:t>
                      </a:r>
                      <a:r>
                        <a:rPr lang="es-MX" sz="1000" b="0" baseline="0" dirty="0">
                          <a:solidFill>
                            <a:schemeClr val="tx1"/>
                          </a:solidFill>
                          <a:latin typeface="Montserrat Light" pitchFamily="50" charset="0"/>
                        </a:rPr>
                        <a:t>, en el 2017 se conto con </a:t>
                      </a:r>
                      <a:r>
                        <a:rPr lang="es-MX" sz="1000" b="1" baseline="0" dirty="0">
                          <a:solidFill>
                            <a:schemeClr val="tx1"/>
                          </a:solidFill>
                          <a:latin typeface="Montserrat Light" pitchFamily="50" charset="0"/>
                        </a:rPr>
                        <a:t>2,086</a:t>
                      </a:r>
                      <a:r>
                        <a:rPr lang="es-MX" sz="1000" b="0" baseline="0" dirty="0">
                          <a:solidFill>
                            <a:schemeClr val="tx1"/>
                          </a:solidFill>
                          <a:latin typeface="Montserrat Light" pitchFamily="50" charset="0"/>
                        </a:rPr>
                        <a:t> médicos por </a:t>
                      </a:r>
                      <a:r>
                        <a:rPr lang="es-MX" sz="1000" b="1" baseline="0" dirty="0">
                          <a:solidFill>
                            <a:schemeClr val="tx1"/>
                          </a:solidFill>
                          <a:latin typeface="Montserrat Light" pitchFamily="50" charset="0"/>
                        </a:rPr>
                        <a:t>1,355,620</a:t>
                      </a:r>
                      <a:r>
                        <a:rPr lang="es-MX" sz="1000" b="0" baseline="0" dirty="0">
                          <a:solidFill>
                            <a:schemeClr val="tx1"/>
                          </a:solidFill>
                          <a:latin typeface="Montserrat Light" pitchFamily="50" charset="0"/>
                        </a:rPr>
                        <a:t> pobladores, durante el año 2018 se tenia a </a:t>
                      </a:r>
                      <a:r>
                        <a:rPr lang="es-MX" sz="1000" b="1" baseline="0" dirty="0">
                          <a:solidFill>
                            <a:schemeClr val="tx1"/>
                          </a:solidFill>
                          <a:latin typeface="Montserrat Light" pitchFamily="50" charset="0"/>
                        </a:rPr>
                        <a:t>2,013</a:t>
                      </a:r>
                      <a:r>
                        <a:rPr lang="es-MX" sz="1000" b="0" baseline="0" dirty="0">
                          <a:solidFill>
                            <a:schemeClr val="tx1"/>
                          </a:solidFill>
                          <a:latin typeface="Montserrat Light" pitchFamily="50" charset="0"/>
                        </a:rPr>
                        <a:t> médicos para el total de </a:t>
                      </a:r>
                      <a:r>
                        <a:rPr lang="es-MX" sz="1000" b="1" baseline="0" dirty="0">
                          <a:solidFill>
                            <a:schemeClr val="tx1"/>
                          </a:solidFill>
                          <a:latin typeface="Montserrat Light" pitchFamily="50" charset="0"/>
                        </a:rPr>
                        <a:t>1,363,537</a:t>
                      </a:r>
                      <a:r>
                        <a:rPr lang="es-MX" sz="1000" b="0" baseline="0" dirty="0">
                          <a:solidFill>
                            <a:schemeClr val="tx1"/>
                          </a:solidFill>
                          <a:latin typeface="Montserrat Light" pitchFamily="50" charset="0"/>
                        </a:rPr>
                        <a:t> pobladores sin derechohabiencia, para el ejercicio fiscal 2019 se tenia a </a:t>
                      </a:r>
                      <a:r>
                        <a:rPr lang="es-MX" sz="1000" b="1" baseline="0" dirty="0">
                          <a:solidFill>
                            <a:schemeClr val="tx1"/>
                          </a:solidFill>
                          <a:latin typeface="Montserrat Light" pitchFamily="50" charset="0"/>
                        </a:rPr>
                        <a:t>2,311</a:t>
                      </a:r>
                      <a:r>
                        <a:rPr lang="es-MX" sz="1000" b="0" baseline="0" dirty="0">
                          <a:solidFill>
                            <a:schemeClr val="tx1"/>
                          </a:solidFill>
                          <a:latin typeface="Montserrat Light" pitchFamily="50" charset="0"/>
                        </a:rPr>
                        <a:t> médicos y especialistas para </a:t>
                      </a:r>
                      <a:r>
                        <a:rPr lang="es-MX" sz="1000" b="1" baseline="0" dirty="0">
                          <a:solidFill>
                            <a:schemeClr val="tx1"/>
                          </a:solidFill>
                          <a:latin typeface="Montserrat Light" pitchFamily="50" charset="0"/>
                        </a:rPr>
                        <a:t>1,394,299</a:t>
                      </a:r>
                      <a:r>
                        <a:rPr lang="es-MX" sz="1000" b="0" baseline="0" dirty="0">
                          <a:solidFill>
                            <a:schemeClr val="tx1"/>
                          </a:solidFill>
                          <a:latin typeface="Montserrat Light" pitchFamily="50" charset="0"/>
                        </a:rPr>
                        <a:t> habitantes.</a:t>
                      </a:r>
                    </a:p>
                    <a:p>
                      <a:pPr algn="just"/>
                      <a:endParaRPr lang="es-MX" sz="5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Por otro lado con acciones institucionales Estatales es como el Porcentaje de Estructuras Programáticas Homologadas, con Acciones de Salud Materna, Sexual y Reproductiva durante el año 2019 en el estado se obtuvieron </a:t>
                      </a:r>
                      <a:r>
                        <a:rPr lang="es-MX" sz="1000" b="1" baseline="0" dirty="0">
                          <a:solidFill>
                            <a:schemeClr val="tx1"/>
                          </a:solidFill>
                          <a:latin typeface="Montserrat Light" pitchFamily="50" charset="0"/>
                        </a:rPr>
                        <a:t>10</a:t>
                      </a:r>
                      <a:r>
                        <a:rPr lang="es-MX" sz="1000" b="0" baseline="0" dirty="0">
                          <a:solidFill>
                            <a:schemeClr val="tx1"/>
                          </a:solidFill>
                          <a:latin typeface="Montserrat Light" pitchFamily="50" charset="0"/>
                        </a:rPr>
                        <a:t> estructuras programáticas obteniendo el </a:t>
                      </a:r>
                      <a:r>
                        <a:rPr lang="es-MX" sz="1000" b="1" baseline="0" dirty="0">
                          <a:solidFill>
                            <a:schemeClr val="tx1"/>
                          </a:solidFill>
                          <a:latin typeface="Montserrat Light" pitchFamily="50" charset="0"/>
                        </a:rPr>
                        <a:t>76.92% </a:t>
                      </a:r>
                      <a:r>
                        <a:rPr lang="es-MX" sz="1000" b="0" baseline="0" dirty="0">
                          <a:solidFill>
                            <a:schemeClr val="tx1"/>
                          </a:solidFill>
                          <a:latin typeface="Montserrat Light" pitchFamily="50" charset="0"/>
                        </a:rPr>
                        <a:t>de la meta programada, durante el 2018 las estructuras que se consiguieron fue de </a:t>
                      </a:r>
                      <a:r>
                        <a:rPr lang="es-MX" sz="1000" b="1" baseline="0" dirty="0">
                          <a:solidFill>
                            <a:schemeClr val="tx1"/>
                          </a:solidFill>
                          <a:latin typeface="Montserrat Light" pitchFamily="50" charset="0"/>
                        </a:rPr>
                        <a:t>13 </a:t>
                      </a:r>
                      <a:r>
                        <a:rPr lang="es-MX" sz="1000" b="0" baseline="0" dirty="0">
                          <a:solidFill>
                            <a:schemeClr val="tx1"/>
                          </a:solidFill>
                          <a:latin typeface="Montserrat Light" pitchFamily="50" charset="0"/>
                        </a:rPr>
                        <a:t>por lo que se alcanzo el </a:t>
                      </a:r>
                      <a:r>
                        <a:rPr lang="es-MX" sz="1000" b="1" baseline="0" dirty="0">
                          <a:solidFill>
                            <a:schemeClr val="tx1"/>
                          </a:solidFill>
                          <a:latin typeface="Montserrat Light" pitchFamily="50" charset="0"/>
                        </a:rPr>
                        <a:t>100% </a:t>
                      </a:r>
                      <a:r>
                        <a:rPr lang="es-MX" sz="1000" b="0" baseline="0" dirty="0">
                          <a:solidFill>
                            <a:schemeClr val="tx1"/>
                          </a:solidFill>
                          <a:latin typeface="Montserrat Light" pitchFamily="50" charset="0"/>
                        </a:rPr>
                        <a:t>en la meta, en 2017 el número de estructuras programáticas fue de </a:t>
                      </a:r>
                      <a:r>
                        <a:rPr lang="es-MX" sz="1000" b="1" baseline="0" dirty="0">
                          <a:solidFill>
                            <a:schemeClr val="tx1"/>
                          </a:solidFill>
                          <a:latin typeface="Montserrat Light" pitchFamily="50" charset="0"/>
                        </a:rPr>
                        <a:t>5</a:t>
                      </a:r>
                      <a:r>
                        <a:rPr lang="es-MX" sz="1000" b="0" baseline="0" dirty="0">
                          <a:solidFill>
                            <a:schemeClr val="tx1"/>
                          </a:solidFill>
                          <a:latin typeface="Montserrat Light" pitchFamily="50" charset="0"/>
                        </a:rPr>
                        <a:t>, para así obtener el </a:t>
                      </a:r>
                      <a:r>
                        <a:rPr lang="es-MX" sz="1000" b="1" baseline="0" dirty="0">
                          <a:solidFill>
                            <a:schemeClr val="tx1"/>
                          </a:solidFill>
                          <a:latin typeface="Montserrat Light" pitchFamily="50" charset="0"/>
                        </a:rPr>
                        <a:t>38.5% </a:t>
                      </a:r>
                      <a:r>
                        <a:rPr lang="es-MX" sz="1000" b="0" baseline="0" dirty="0">
                          <a:solidFill>
                            <a:schemeClr val="tx1"/>
                          </a:solidFill>
                          <a:latin typeface="Montserrat Light" pitchFamily="50" charset="0"/>
                        </a:rPr>
                        <a:t>en la meta al igual que las obtenidas durante e 2016.</a:t>
                      </a:r>
                      <a:endParaRPr lang="es-MX" sz="1000" b="1"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dirty="0"/>
                    </a:p>
                  </a:txBody>
                  <a:tcPr/>
                </a:tc>
                <a:extLst>
                  <a:ext uri="{0D108BD9-81ED-4DB2-BD59-A6C34878D82A}">
                    <a16:rowId xmlns:a16="http://schemas.microsoft.com/office/drawing/2014/main" xmlns="" val="10000"/>
                  </a:ext>
                </a:extLst>
              </a:tr>
              <a:tr h="245155">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1"/>
                  </a:ext>
                </a:extLst>
              </a:tr>
              <a:tr h="2757590">
                <a:tc gridSpan="2">
                  <a:txBody>
                    <a:bodyPr/>
                    <a:lstStyle/>
                    <a:p>
                      <a:pPr algn="ctr"/>
                      <a:endParaRPr lang="es-MX" sz="10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2"/>
                  </a:ext>
                </a:extLst>
              </a:tr>
            </a:tbl>
          </a:graphicData>
        </a:graphic>
      </p:graphicFrame>
      <p:sp>
        <p:nvSpPr>
          <p:cNvPr id="4" name="3 Pentágono"/>
          <p:cNvSpPr/>
          <p:nvPr/>
        </p:nvSpPr>
        <p:spPr>
          <a:xfrm rot="5400000">
            <a:off x="-2169691" y="3892510"/>
            <a:ext cx="4986373"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6" name="5 CuadroTexto"/>
          <p:cNvSpPr txBox="1"/>
          <p:nvPr/>
        </p:nvSpPr>
        <p:spPr>
          <a:xfrm rot="16200000">
            <a:off x="-16599" y="3630594"/>
            <a:ext cx="6801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8" name="7 Cheurón"/>
          <p:cNvSpPr/>
          <p:nvPr/>
        </p:nvSpPr>
        <p:spPr>
          <a:xfrm>
            <a:off x="703002" y="1268760"/>
            <a:ext cx="8280000" cy="360000"/>
          </a:xfrm>
          <a:prstGeom prst="chevron">
            <a:avLst>
              <a:gd name="adj" fmla="val 647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del Sector</a:t>
            </a:r>
          </a:p>
        </p:txBody>
      </p:sp>
      <p:sp>
        <p:nvSpPr>
          <p:cNvPr id="7" name="Marcador de número de diapositiva 6">
            <a:extLst>
              <a:ext uri="{FF2B5EF4-FFF2-40B4-BE49-F238E27FC236}">
                <a16:creationId xmlns:a16="http://schemas.microsoft.com/office/drawing/2014/main" xmlns="" id="{E066C2FB-4D38-4BCA-83D7-52A4964D98D9}"/>
              </a:ext>
            </a:extLst>
          </p:cNvPr>
          <p:cNvSpPr>
            <a:spLocks noGrp="1"/>
          </p:cNvSpPr>
          <p:nvPr>
            <p:ph type="sldNum" sz="quarter" idx="4"/>
          </p:nvPr>
        </p:nvSpPr>
        <p:spPr/>
        <p:txBody>
          <a:bodyPr/>
          <a:lstStyle/>
          <a:p>
            <a:fld id="{34762513-7D76-44F4-A4EB-02F5BA9AE113}" type="slidenum">
              <a:rPr lang="es-MX" smtClean="0"/>
              <a:t>4</a:t>
            </a:fld>
            <a:endParaRPr lang="es-MX" dirty="0"/>
          </a:p>
        </p:txBody>
      </p:sp>
      <p:graphicFrame>
        <p:nvGraphicFramePr>
          <p:cNvPr id="11" name="Gráfico 10">
            <a:extLst>
              <a:ext uri="{FF2B5EF4-FFF2-40B4-BE49-F238E27FC236}">
                <a16:creationId xmlns:a16="http://schemas.microsoft.com/office/drawing/2014/main" xmlns="" id="{6709CA6B-BAE1-4536-A5C5-5CBC1C6C976F}"/>
              </a:ext>
            </a:extLst>
          </p:cNvPr>
          <p:cNvGraphicFramePr/>
          <p:nvPr>
            <p:extLst>
              <p:ext uri="{D42A27DB-BD31-4B8C-83A1-F6EECF244321}">
                <p14:modId xmlns:p14="http://schemas.microsoft.com/office/powerpoint/2010/main" val="499758897"/>
              </p:ext>
            </p:extLst>
          </p:nvPr>
        </p:nvGraphicFramePr>
        <p:xfrm>
          <a:off x="755575" y="3861048"/>
          <a:ext cx="4104458"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2">
            <a:extLst>
              <a:ext uri="{FF2B5EF4-FFF2-40B4-BE49-F238E27FC236}">
                <a16:creationId xmlns:a16="http://schemas.microsoft.com/office/drawing/2014/main" xmlns="" id="{6B24E516-D4C4-45A5-9BD4-2901715698D6}"/>
              </a:ext>
            </a:extLst>
          </p:cNvPr>
          <p:cNvGraphicFramePr>
            <a:graphicFrameLocks noGrp="1"/>
          </p:cNvGraphicFramePr>
          <p:nvPr>
            <p:extLst>
              <p:ext uri="{D42A27DB-BD31-4B8C-83A1-F6EECF244321}">
                <p14:modId xmlns:p14="http://schemas.microsoft.com/office/powerpoint/2010/main" val="109096644"/>
              </p:ext>
            </p:extLst>
          </p:nvPr>
        </p:nvGraphicFramePr>
        <p:xfrm>
          <a:off x="5292080" y="4005064"/>
          <a:ext cx="3299721" cy="1008112"/>
        </p:xfrm>
        <a:graphic>
          <a:graphicData uri="http://schemas.openxmlformats.org/drawingml/2006/table">
            <a:tbl>
              <a:tblPr firstRow="1" bandRow="1">
                <a:tableStyleId>{F5AB1C69-6EDB-4FF4-983F-18BD219EF322}</a:tableStyleId>
              </a:tblPr>
              <a:tblGrid>
                <a:gridCol w="1705766">
                  <a:extLst>
                    <a:ext uri="{9D8B030D-6E8A-4147-A177-3AD203B41FA5}">
                      <a16:colId xmlns:a16="http://schemas.microsoft.com/office/drawing/2014/main" xmlns="" val="3592594309"/>
                    </a:ext>
                  </a:extLst>
                </a:gridCol>
                <a:gridCol w="1593955">
                  <a:extLst>
                    <a:ext uri="{9D8B030D-6E8A-4147-A177-3AD203B41FA5}">
                      <a16:colId xmlns:a16="http://schemas.microsoft.com/office/drawing/2014/main" xmlns="" val="2158673256"/>
                    </a:ext>
                  </a:extLst>
                </a:gridCol>
              </a:tblGrid>
              <a:tr h="252028">
                <a:tc>
                  <a:txBody>
                    <a:bodyPr/>
                    <a:lstStyle/>
                    <a:p>
                      <a:pPr algn="l"/>
                      <a:r>
                        <a:rPr lang="es-MX" sz="900" b="1" dirty="0">
                          <a:solidFill>
                            <a:schemeClr val="tx1"/>
                          </a:solidFill>
                          <a:latin typeface="Montserrat Light" pitchFamily="2" charset="0"/>
                        </a:rPr>
                        <a:t>Presupuesto </a:t>
                      </a:r>
                      <a:r>
                        <a:rPr lang="es-MX" sz="900" b="1" dirty="0" smtClean="0">
                          <a:solidFill>
                            <a:schemeClr val="tx1"/>
                          </a:solidFill>
                          <a:latin typeface="Montserrat Light" pitchFamily="2" charset="0"/>
                        </a:rPr>
                        <a:t>Aprobado</a:t>
                      </a:r>
                      <a:endParaRPr lang="es-MX" sz="900" b="1" dirty="0">
                        <a:solidFill>
                          <a:schemeClr val="tx1"/>
                        </a:solidFill>
                        <a:latin typeface="Montserrat Light" pitchFamily="2"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s-MX" sz="900" b="1" dirty="0" smtClean="0">
                          <a:solidFill>
                            <a:schemeClr val="tx1"/>
                          </a:solidFill>
                          <a:latin typeface="Montserrat Light" pitchFamily="2" charset="0"/>
                        </a:rPr>
                        <a:t>$2,748,631,488</a:t>
                      </a:r>
                      <a:endParaRPr lang="es-MX" sz="900" b="1" dirty="0">
                        <a:solidFill>
                          <a:schemeClr val="tx1"/>
                        </a:solidFill>
                        <a:latin typeface="Montserrat Light" pitchFamily="2"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56705331"/>
                  </a:ext>
                </a:extLst>
              </a:tr>
              <a:tr h="252028">
                <a:tc>
                  <a:txBody>
                    <a:bodyPr/>
                    <a:lstStyle/>
                    <a:p>
                      <a:r>
                        <a:rPr lang="es-MX" sz="900" b="1" dirty="0">
                          <a:latin typeface="Montserrat Light" pitchFamily="2" charset="0"/>
                        </a:rPr>
                        <a:t>Presupuesto Modificado</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dirty="0">
                          <a:latin typeface="Montserrat Light" pitchFamily="2" charset="0"/>
                        </a:rPr>
                        <a:t>$2,748,631,488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04743497"/>
                  </a:ext>
                </a:extLst>
              </a:tr>
              <a:tr h="252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dirty="0">
                          <a:latin typeface="Montserrat Light" pitchFamily="2" charset="0"/>
                        </a:rPr>
                        <a:t>Presupuesto Devengado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dirty="0">
                          <a:latin typeface="Montserrat Light" pitchFamily="2" charset="0"/>
                        </a:rPr>
                        <a:t>$2,736,497,401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9049240"/>
                  </a:ext>
                </a:extLst>
              </a:tr>
              <a:tr h="252028">
                <a:tc>
                  <a:txBody>
                    <a:bodyPr/>
                    <a:lstStyle/>
                    <a:p>
                      <a:r>
                        <a:rPr lang="es-MX" sz="900" b="1" dirty="0">
                          <a:latin typeface="Montserrat Light" pitchFamily="2" charset="0"/>
                        </a:rPr>
                        <a:t>Ejercido y Pagado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MX" sz="900" b="1" dirty="0">
                          <a:latin typeface="Montserrat Light" pitchFamily="2" charset="0"/>
                        </a:rPr>
                        <a:t>$2,736,497,401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7802424"/>
                  </a:ext>
                </a:extLst>
              </a:tr>
            </a:tbl>
          </a:graphicData>
        </a:graphic>
      </p:graphicFrame>
      <p:sp>
        <p:nvSpPr>
          <p:cNvPr id="2" name="1 Título"/>
          <p:cNvSpPr>
            <a:spLocks noGrp="1"/>
          </p:cNvSpPr>
          <p:nvPr>
            <p:ph type="title"/>
          </p:nvPr>
        </p:nvSpPr>
        <p:spPr/>
        <p:txBody>
          <a:bodyPr/>
          <a:lstStyle/>
          <a:p>
            <a:r>
              <a:rPr lang="es-ES" dirty="0"/>
              <a:t>Fondo de Aportaciones para los Servicios de Salud (FASSA)</a:t>
            </a:r>
            <a:endParaRPr lang="es-MX" dirty="0"/>
          </a:p>
        </p:txBody>
      </p:sp>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765201178"/>
              </p:ext>
            </p:extLst>
          </p:nvPr>
        </p:nvGraphicFramePr>
        <p:xfrm>
          <a:off x="755575" y="1829225"/>
          <a:ext cx="8208913" cy="3764280"/>
        </p:xfrm>
        <a:graphic>
          <a:graphicData uri="http://schemas.openxmlformats.org/drawingml/2006/table">
            <a:tbl>
              <a:tblPr firstRow="1" bandRow="1">
                <a:effectLst/>
                <a:tableStyleId>{5C22544A-7EE6-4342-B048-85BDC9FD1C3A}</a:tableStyleId>
              </a:tblPr>
              <a:tblGrid>
                <a:gridCol w="8208913">
                  <a:extLst>
                    <a:ext uri="{9D8B030D-6E8A-4147-A177-3AD203B41FA5}">
                      <a16:colId xmlns:a16="http://schemas.microsoft.com/office/drawing/2014/main" xmlns="" val="20000"/>
                    </a:ext>
                  </a:extLst>
                </a:gridCol>
              </a:tblGrid>
              <a:tr h="3543991">
                <a:tc>
                  <a:txBody>
                    <a:bodyPr/>
                    <a:lstStyle/>
                    <a:p>
                      <a:pPr algn="just"/>
                      <a:r>
                        <a:rPr lang="es-MX" sz="1100" b="0" baseline="0" dirty="0">
                          <a:solidFill>
                            <a:schemeClr val="tx1"/>
                          </a:solidFill>
                          <a:latin typeface="Montserrat Light" pitchFamily="50" charset="0"/>
                        </a:rPr>
                        <a:t>Durante el ejercicio fiscal 2019, se logro una vinculación con la ampliación del acceso de la población sin seguridad social a los servicios de salud, mejorando así la percepción de la calidad de los servicios ofrecidos y a la integración funcional de los mismos.</a:t>
                      </a:r>
                    </a:p>
                    <a:p>
                      <a:pPr algn="just"/>
                      <a:r>
                        <a:rPr lang="es-MX" sz="1100" b="0" baseline="0" dirty="0">
                          <a:solidFill>
                            <a:schemeClr val="tx1"/>
                          </a:solidFill>
                          <a:latin typeface="Montserrat Light" pitchFamily="50" charset="0"/>
                        </a:rPr>
                        <a:t> </a:t>
                      </a:r>
                    </a:p>
                    <a:p>
                      <a:pPr algn="just"/>
                      <a:r>
                        <a:rPr lang="es-MX" sz="1100" b="0" baseline="0" dirty="0">
                          <a:solidFill>
                            <a:schemeClr val="tx1"/>
                          </a:solidFill>
                          <a:latin typeface="Montserrat Light" pitchFamily="50" charset="0"/>
                        </a:rPr>
                        <a:t>Por tal motivo se alcanzó un alto porcentaje de usuarios satisfechos con la cantidad de medicamentos entregados, establecido por la Secretaría de Salud en el indicador “Satisfacción por el Surtimiento de Medicamentos”, del índice “Trato Digno en Primer Nivel” que es mayor o igual que el 95.0%, El promedio nacional registro niveles preventivos con el 90.2% en la entrega de medicamentos prescritos por el médico en centros de salud. La disponibilidad de medicamentos constituye un aspecto fundamental para la atención de la salud de la población abierta.</a:t>
                      </a:r>
                    </a:p>
                    <a:p>
                      <a:pPr algn="just"/>
                      <a:endParaRPr lang="es-MX" sz="1100" b="0" baseline="0" dirty="0">
                        <a:solidFill>
                          <a:schemeClr val="tx1"/>
                        </a:solidFill>
                        <a:latin typeface="Montserrat Light" pitchFamily="50" charset="0"/>
                      </a:endParaRPr>
                    </a:p>
                    <a:p>
                      <a:pPr algn="just"/>
                      <a:r>
                        <a:rPr lang="es-MX" sz="1100" b="0" baseline="0" dirty="0">
                          <a:solidFill>
                            <a:schemeClr val="tx1"/>
                          </a:solidFill>
                          <a:latin typeface="Montserrat Light" pitchFamily="50" charset="0"/>
                        </a:rPr>
                        <a:t>El indicador “Satisfacción por la Oportunidad en la Atención” del índice “Trato Digno en Segundo Nivel Urgencias” reportó estándares superiores al 87.6% de usuarios satisfechos con el tiempo de espera en el servicio de urgencias de las entidades federativas, el porcentaje determinado por la Secretaría de Salud, que es mayor o igual que el 85.0%.</a:t>
                      </a:r>
                    </a:p>
                    <a:p>
                      <a:pPr algn="just"/>
                      <a:endParaRPr lang="es-MX" sz="1100" b="0" baseline="0" dirty="0">
                        <a:solidFill>
                          <a:schemeClr val="tx1"/>
                        </a:solidFill>
                        <a:latin typeface="Montserrat Light" pitchFamily="50" charset="0"/>
                      </a:endParaRPr>
                    </a:p>
                    <a:p>
                      <a:pPr algn="just"/>
                      <a:r>
                        <a:rPr lang="es-MX" sz="1100" b="0" baseline="0" dirty="0">
                          <a:solidFill>
                            <a:schemeClr val="tx1"/>
                          </a:solidFill>
                          <a:latin typeface="Montserrat Light" pitchFamily="50" charset="0"/>
                        </a:rPr>
                        <a:t>Para alcanzar el logro de los objetivos y metas, La Secretaría de Salud a través de sus diferentes áreas lleva a cabo diferentes programas y subprogramas  como Caravanas de la Salud, Planificación Familiar y Anticoncepción, Programa  de Salud de la Infancia y la Adolescencia, Prevención y Atención de la Violencia  Intrafamiliar y de Género, Igualdad de Genero y Salud, Salud Materna y Perinatal, Prevención y Control de Cáncer Cérvico Uterino y Mamario, así como al rededor de 100 programas en total incluyendo los ya mencionados, es por ello que se trata de aprovechar el presupuesto otorgado para cada uno de ellos.</a:t>
                      </a:r>
                    </a:p>
                    <a:p>
                      <a:pPr algn="just"/>
                      <a:r>
                        <a:rPr lang="es-MX" sz="1000" b="0" baseline="0" dirty="0">
                          <a:solidFill>
                            <a:schemeClr val="tx1"/>
                          </a:solidFill>
                          <a:latin typeface="Montserrat Light" pitchFamily="50" charset="0"/>
                        </a:rPr>
                        <a:t> </a:t>
                      </a:r>
                      <a:endParaRPr lang="es-MX" sz="1100" b="0" baseline="0" dirty="0">
                        <a:solidFill>
                          <a:schemeClr val="tx1"/>
                        </a:solidFill>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4" name="3 Pentágono"/>
          <p:cNvSpPr/>
          <p:nvPr/>
        </p:nvSpPr>
        <p:spPr>
          <a:xfrm rot="5400000">
            <a:off x="-2176518" y="3899338"/>
            <a:ext cx="5000028"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91630" y="3555493"/>
            <a:ext cx="163025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Servicios y Gestión</a:t>
            </a:r>
          </a:p>
        </p:txBody>
      </p:sp>
      <p:sp>
        <p:nvSpPr>
          <p:cNvPr id="8" name="Marcador de número de diapositiva 7">
            <a:extLst>
              <a:ext uri="{FF2B5EF4-FFF2-40B4-BE49-F238E27FC236}">
                <a16:creationId xmlns:a16="http://schemas.microsoft.com/office/drawing/2014/main" xmlns="" id="{32ED1344-2A0B-4CFD-8436-2750942A736C}"/>
              </a:ext>
            </a:extLst>
          </p:cNvPr>
          <p:cNvSpPr>
            <a:spLocks noGrp="1"/>
          </p:cNvSpPr>
          <p:nvPr>
            <p:ph type="sldNum" sz="quarter" idx="4"/>
          </p:nvPr>
        </p:nvSpPr>
        <p:spPr/>
        <p:txBody>
          <a:bodyPr/>
          <a:lstStyle/>
          <a:p>
            <a:fld id="{34762513-7D76-44F4-A4EB-02F5BA9AE113}" type="slidenum">
              <a:rPr lang="es-MX" smtClean="0"/>
              <a:t>5</a:t>
            </a:fld>
            <a:endParaRPr lang="es-MX" dirty="0"/>
          </a:p>
        </p:txBody>
      </p:sp>
      <p:sp>
        <p:nvSpPr>
          <p:cNvPr id="11" name="1 Título">
            <a:extLst>
              <a:ext uri="{FF2B5EF4-FFF2-40B4-BE49-F238E27FC236}">
                <a16:creationId xmlns:a16="http://schemas.microsoft.com/office/drawing/2014/main" xmlns="" id="{9195F1A6-FF12-430B-AA30-C66EC89D277F}"/>
              </a:ext>
            </a:extLst>
          </p:cNvPr>
          <p:cNvSpPr>
            <a:spLocks noGrp="1"/>
          </p:cNvSpPr>
          <p:nvPr>
            <p:ph type="title"/>
          </p:nvPr>
        </p:nvSpPr>
        <p:spPr>
          <a:xfrm>
            <a:off x="3626857" y="764704"/>
            <a:ext cx="4559261" cy="276999"/>
          </a:xfrm>
        </p:spPr>
        <p:txBody>
          <a:bodyPr/>
          <a:lstStyle/>
          <a:p>
            <a:r>
              <a:rPr lang="es-ES" dirty="0"/>
              <a:t>Fondo de Aportaciones para los Servicios de Salud (FASSA)</a:t>
            </a:r>
            <a:endParaRPr lang="es-MX" dirty="0"/>
          </a:p>
        </p:txBody>
      </p:sp>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237130365"/>
              </p:ext>
            </p:extLst>
          </p:nvPr>
        </p:nvGraphicFramePr>
        <p:xfrm>
          <a:off x="755577" y="1332062"/>
          <a:ext cx="8208912" cy="5265290"/>
        </p:xfrm>
        <a:graphic>
          <a:graphicData uri="http://schemas.openxmlformats.org/drawingml/2006/table">
            <a:tbl>
              <a:tblPr firstRow="1" bandRow="1">
                <a:effectLst/>
                <a:tableStyleId>{5C22544A-7EE6-4342-B048-85BDC9FD1C3A}</a:tableStyleId>
              </a:tblPr>
              <a:tblGrid>
                <a:gridCol w="4128102">
                  <a:extLst>
                    <a:ext uri="{9D8B030D-6E8A-4147-A177-3AD203B41FA5}">
                      <a16:colId xmlns:a16="http://schemas.microsoft.com/office/drawing/2014/main" xmlns="" val="20000"/>
                    </a:ext>
                  </a:extLst>
                </a:gridCol>
                <a:gridCol w="4080810">
                  <a:extLst>
                    <a:ext uri="{9D8B030D-6E8A-4147-A177-3AD203B41FA5}">
                      <a16:colId xmlns:a16="http://schemas.microsoft.com/office/drawing/2014/main" xmlns="" val="20001"/>
                    </a:ext>
                  </a:extLst>
                </a:gridCol>
              </a:tblGrid>
              <a:tr h="262825">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xmlns="" val="10000"/>
                  </a:ext>
                </a:extLst>
              </a:tr>
              <a:tr h="2473479">
                <a:tc>
                  <a:txBody>
                    <a:bodyPr/>
                    <a:lstStyle/>
                    <a:p>
                      <a:pPr marL="171450" indent="-171450" algn="just">
                        <a:buFont typeface="Arial" pitchFamily="34" charset="0"/>
                        <a:buChar char="•"/>
                      </a:pPr>
                      <a:r>
                        <a:rPr lang="es-MX" sz="950" b="0" dirty="0">
                          <a:solidFill>
                            <a:srgbClr val="3D2E32"/>
                          </a:solidFill>
                          <a:latin typeface="Montserrat Light" pitchFamily="50" charset="0"/>
                        </a:rPr>
                        <a:t>El FASSA es un fondo relevante, porque financia un alto porcentaje del personal de la plantilla de los servicios de salud en la entidad. Así, el Fondo es una fuente de financiamiento relevante al interior de la organización y puede motivar acciones de mejora en la operación de sus recursos.</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Adecuada alineación de objetivos y metas con los instrumentos de planeación del ámbito federal y estatal.</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Metas claramente definidas y programadas que abonan al alcance del objetivo del fondo evaluado.</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Los programas del fondo identifican claramente a la población objetivo a la cual están destinados los bienes y servicios que proporcionan.</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El fondo a logrado establecer un avance en atención a la población objetivo.</a:t>
                      </a:r>
                    </a:p>
                    <a:p>
                      <a:pPr marL="171450" indent="-171450" algn="just">
                        <a:buFont typeface="Arial" pitchFamily="34" charset="0"/>
                        <a:buChar char="•"/>
                      </a:pPr>
                      <a:endParaRPr lang="es-MX" sz="9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defTabSz="914400" rtl="0" eaLnBrk="1" latinLnBrk="0" hangingPunct="1">
                        <a:buFont typeface="Arial" pitchFamily="34" charset="0"/>
                        <a:buChar char="•"/>
                      </a:pPr>
                      <a:r>
                        <a:rPr lang="es-MX" sz="950" b="0" kern="1200" dirty="0">
                          <a:solidFill>
                            <a:srgbClr val="3D2E32"/>
                          </a:solidFill>
                          <a:latin typeface="Montserrat Light" pitchFamily="50" charset="0"/>
                          <a:ea typeface="+mn-ea"/>
                          <a:cs typeface="+mn-cs"/>
                        </a:rPr>
                        <a:t>No existe un método claro y sistemático para la priorización de necesidades.</a:t>
                      </a:r>
                    </a:p>
                    <a:p>
                      <a:pPr marL="171450" indent="-171450" algn="just" defTabSz="914400" rtl="0" eaLnBrk="1" latinLnBrk="0" hangingPunct="1">
                        <a:buFont typeface="Arial" pitchFamily="34" charset="0"/>
                        <a:buChar char="•"/>
                      </a:pPr>
                      <a:endParaRPr lang="es-MX" sz="2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MX" sz="950" b="0" kern="1200" dirty="0">
                          <a:solidFill>
                            <a:srgbClr val="3D2E32"/>
                          </a:solidFill>
                          <a:latin typeface="Montserrat Light" pitchFamily="50" charset="0"/>
                          <a:ea typeface="+mn-ea"/>
                          <a:cs typeface="+mn-cs"/>
                        </a:rPr>
                        <a:t>Las normalidades federal y estatal no refieren la realización de diagnósticos (estableciendo características minias deseables como prioridad, causalidad) que pudieran servir como instrumentos de la planeación.</a:t>
                      </a:r>
                    </a:p>
                    <a:p>
                      <a:pPr marL="171450" indent="-171450" algn="just" defTabSz="914400" rtl="0" eaLnBrk="1" latinLnBrk="0" hangingPunct="1">
                        <a:buFont typeface="Arial" pitchFamily="34" charset="0"/>
                        <a:buChar char="•"/>
                      </a:pPr>
                      <a:endParaRPr lang="es-MX" sz="2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MX" sz="950" b="0" kern="1200" dirty="0">
                          <a:solidFill>
                            <a:srgbClr val="3D2E32"/>
                          </a:solidFill>
                          <a:latin typeface="Montserrat Light" pitchFamily="50" charset="0"/>
                          <a:ea typeface="+mn-ea"/>
                          <a:cs typeface="+mn-cs"/>
                        </a:rPr>
                        <a:t>Débil coordinación del área administrativas con las operativas, para la liberación del recurso destinado a los programas sustantivos.</a:t>
                      </a:r>
                    </a:p>
                    <a:p>
                      <a:pPr marL="171450" indent="-171450" algn="just" defTabSz="914400" rtl="0" eaLnBrk="1" latinLnBrk="0" hangingPunct="1">
                        <a:buFont typeface="Arial" pitchFamily="34" charset="0"/>
                        <a:buChar char="•"/>
                      </a:pPr>
                      <a:endParaRPr lang="es-MX" sz="2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MX" sz="950" b="0" kern="1200" dirty="0">
                          <a:solidFill>
                            <a:srgbClr val="3D2E32"/>
                          </a:solidFill>
                          <a:latin typeface="Montserrat Light" pitchFamily="50" charset="0"/>
                          <a:ea typeface="+mn-ea"/>
                          <a:cs typeface="+mn-cs"/>
                        </a:rPr>
                        <a:t>La matriz de indicadores del fondo, no integra temas que se deberían de considerar en atención al objetivo que busca alcanzar el FASSA.</a:t>
                      </a:r>
                    </a:p>
                    <a:p>
                      <a:pPr marL="171450" indent="-171450" algn="just" defTabSz="914400" rtl="0" eaLnBrk="1" latinLnBrk="0" hangingPunct="1">
                        <a:buFont typeface="Arial" pitchFamily="34" charset="0"/>
                        <a:buChar char="•"/>
                      </a:pPr>
                      <a:endParaRPr lang="es-MX" sz="2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MX" sz="950" b="0" kern="1200" dirty="0">
                          <a:solidFill>
                            <a:srgbClr val="3D2E32"/>
                          </a:solidFill>
                          <a:latin typeface="Montserrat Light" pitchFamily="50" charset="0"/>
                          <a:ea typeface="+mn-ea"/>
                          <a:cs typeface="+mn-cs"/>
                        </a:rPr>
                        <a:t>Los medios de verificación y las fuentes de información no cuentan con las características necesarias de transparencia, es decir, carecen de una dirección electrónica o la dirección física en donde se encuentran la fuente de información y el medio de verificación.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62825">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1905482">
                <a:tc>
                  <a:txBody>
                    <a:bodyPr/>
                    <a:lstStyle/>
                    <a:p>
                      <a:pPr marL="171450" indent="-171450" algn="just">
                        <a:buFont typeface="Arial" pitchFamily="34" charset="0"/>
                        <a:buChar char="•"/>
                      </a:pPr>
                      <a:r>
                        <a:rPr lang="es-MX" sz="950" b="0" dirty="0">
                          <a:solidFill>
                            <a:srgbClr val="3D2E32"/>
                          </a:solidFill>
                          <a:latin typeface="Montserrat Light" pitchFamily="50" charset="0"/>
                        </a:rPr>
                        <a:t>La Disposición de información estadística puede ser un mecanismo para la elaboración de un diagnostico especifico de necesidades de recursos humanos y de infraestructura.</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La contribución y el destino de las aportaciones se encuentra estandarizada a través  de  instrumentos federales y estatales.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buFont typeface="Arial" pitchFamily="34" charset="0"/>
                        <a:buChar char="•"/>
                      </a:pPr>
                      <a:r>
                        <a:rPr lang="es-MX" sz="950" b="0" dirty="0">
                          <a:solidFill>
                            <a:srgbClr val="3D2E32"/>
                          </a:solidFill>
                          <a:latin typeface="Montserrat Light" pitchFamily="50" charset="0"/>
                        </a:rPr>
                        <a:t>Falta de un método eficaz para calcularla cobertura estatal de los programas de atención a la salud.</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Limitada coordinación  de las instancias federales y estatales para establecer mecanismos eficaces de asignación  de recursos y por consecuente el ejercicio del recurso en tiempo.</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Desconocimiento  de los métodos para definir la cobertura de los programas que reciben recursos del fondo.</a:t>
                      </a:r>
                    </a:p>
                    <a:p>
                      <a:pPr marL="171450" indent="-171450" algn="just">
                        <a:buFont typeface="Arial" pitchFamily="34" charset="0"/>
                        <a:buChar char="•"/>
                      </a:pPr>
                      <a:endParaRPr lang="es-MX" sz="200" b="0" dirty="0">
                        <a:solidFill>
                          <a:srgbClr val="3D2E32"/>
                        </a:solidFill>
                        <a:latin typeface="Montserrat Light" pitchFamily="50" charset="0"/>
                      </a:endParaRPr>
                    </a:p>
                    <a:p>
                      <a:pPr marL="171450" indent="-171450" algn="just">
                        <a:buFont typeface="Arial" pitchFamily="34" charset="0"/>
                        <a:buChar char="•"/>
                      </a:pPr>
                      <a:r>
                        <a:rPr lang="es-MX" sz="950" b="0" dirty="0">
                          <a:solidFill>
                            <a:srgbClr val="3D2E32"/>
                          </a:solidFill>
                          <a:latin typeface="Montserrat Light" pitchFamily="50" charset="0"/>
                        </a:rPr>
                        <a:t>Los recursos del FASSA se distribuyen en todos los conceptos de gasto para atender las necesidades de las cuatro sub-funciones de salud, pese a concentrarse mayoritariamente en el financiamiento de servicios personales. Como consecuencia, los recursos se encuentran dispersos y ello dificulta su control.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
        <p:nvSpPr>
          <p:cNvPr id="2" name="1 Título"/>
          <p:cNvSpPr>
            <a:spLocks noGrp="1"/>
          </p:cNvSpPr>
          <p:nvPr>
            <p:ph type="title"/>
          </p:nvPr>
        </p:nvSpPr>
        <p:spPr/>
        <p:txBody>
          <a:bodyPr/>
          <a:lstStyle/>
          <a:p>
            <a:r>
              <a:rPr lang="es-ES" dirty="0"/>
              <a:t>Fondo de Aportaciones para los Servicios de Salud (FASSA)</a:t>
            </a:r>
            <a:endParaRPr lang="es-MX" dirty="0"/>
          </a:p>
        </p:txBody>
      </p:sp>
    </p:spTree>
    <p:extLst>
      <p:ext uri="{BB962C8B-B14F-4D97-AF65-F5344CB8AC3E}">
        <p14:creationId xmlns:p14="http://schemas.microsoft.com/office/powerpoint/2010/main" val="320232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4BC6317A-98E6-4D59-979D-DBAEC6109308}"/>
              </a:ext>
            </a:extLst>
          </p:cNvPr>
          <p:cNvGrpSpPr/>
          <p:nvPr/>
        </p:nvGrpSpPr>
        <p:grpSpPr>
          <a:xfrm>
            <a:off x="107505" y="4045596"/>
            <a:ext cx="461665" cy="2623764"/>
            <a:chOff x="107505" y="3973588"/>
            <a:chExt cx="461665" cy="4928020"/>
          </a:xfrm>
        </p:grpSpPr>
        <p:sp>
          <p:nvSpPr>
            <p:cNvPr id="24" name="3 Pentágono">
              <a:extLst>
                <a:ext uri="{FF2B5EF4-FFF2-40B4-BE49-F238E27FC236}">
                  <a16:creationId xmlns:a16="http://schemas.microsoft.com/office/drawing/2014/main" xmlns=""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6" name="5 CuadroTexto">
              <a:extLst>
                <a:ext uri="{FF2B5EF4-FFF2-40B4-BE49-F238E27FC236}">
                  <a16:creationId xmlns:a16="http://schemas.microsoft.com/office/drawing/2014/main" xmlns="" id="{D5A947AB-4271-4255-A305-0E4AA00D874C}"/>
                </a:ext>
              </a:extLst>
            </p:cNvPr>
            <p:cNvSpPr txBox="1"/>
            <p:nvPr/>
          </p:nvSpPr>
          <p:spPr>
            <a:xfrm rot="16200000">
              <a:off x="-1751787" y="6244077"/>
              <a:ext cx="4180250" cy="461665"/>
            </a:xfrm>
            <a:prstGeom prst="rect">
              <a:avLst/>
            </a:prstGeom>
            <a:noFill/>
          </p:spPr>
          <p:txBody>
            <a:bodyPr wrap="non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Acciones del Programa </a:t>
              </a:r>
            </a:p>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en el Ejercicio Fiscal actual</a:t>
              </a:r>
            </a:p>
          </p:txBody>
        </p:sp>
      </p:grpSp>
      <p:graphicFrame>
        <p:nvGraphicFramePr>
          <p:cNvPr id="13" name="12 Tabla"/>
          <p:cNvGraphicFramePr>
            <a:graphicFrameLocks noGrp="1"/>
          </p:cNvGraphicFramePr>
          <p:nvPr>
            <p:extLst>
              <p:ext uri="{D42A27DB-BD31-4B8C-83A1-F6EECF244321}">
                <p14:modId xmlns:p14="http://schemas.microsoft.com/office/powerpoint/2010/main" val="312774413"/>
              </p:ext>
            </p:extLst>
          </p:nvPr>
        </p:nvGraphicFramePr>
        <p:xfrm>
          <a:off x="755577" y="1340768"/>
          <a:ext cx="8208912" cy="2438400"/>
        </p:xfrm>
        <a:graphic>
          <a:graphicData uri="http://schemas.openxmlformats.org/drawingml/2006/table">
            <a:tbl>
              <a:tblPr firstRow="1" bandRow="1">
                <a:effectLst/>
                <a:tableStyleId>{5C22544A-7EE6-4342-B048-85BDC9FD1C3A}</a:tableStyleId>
              </a:tblPr>
              <a:tblGrid>
                <a:gridCol w="8208912">
                  <a:extLst>
                    <a:ext uri="{9D8B030D-6E8A-4147-A177-3AD203B41FA5}">
                      <a16:colId xmlns:a16="http://schemas.microsoft.com/office/drawing/2014/main" xmlns="" val="20000"/>
                    </a:ext>
                  </a:extLst>
                </a:gridCol>
              </a:tblGrid>
              <a:tr h="2160240">
                <a:tc>
                  <a:txBody>
                    <a:bodyPr/>
                    <a:lstStyle/>
                    <a:p>
                      <a:pPr marL="171450" indent="-171450" algn="just">
                        <a:buFont typeface="Wingdings" panose="05000000000000000000" pitchFamily="2" charset="2"/>
                        <a:buChar char="§"/>
                      </a:pPr>
                      <a:r>
                        <a:rPr lang="es-MX" sz="1100" b="0" baseline="0" dirty="0">
                          <a:solidFill>
                            <a:srgbClr val="3D2E32"/>
                          </a:solidFill>
                          <a:latin typeface="Montserrat Light" pitchFamily="50" charset="0"/>
                        </a:rPr>
                        <a:t>Promover que la normatividad federal y/o estatal, como la Ley General de Salud o los Manuales de Procesos de los SSS, contemplen la elaboración periódica de diagnósticos causales respecto a las necesidades de recursos humanos e infraestructura a partir de los componentes y las subfunciones de la estructura programática homologada.</a:t>
                      </a:r>
                    </a:p>
                    <a:p>
                      <a:pPr marL="171450" indent="-171450" algn="just">
                        <a:buFont typeface="Wingdings" panose="05000000000000000000" pitchFamily="2" charset="2"/>
                        <a:buChar char="§"/>
                      </a:pPr>
                      <a:endParaRPr lang="es-MX" sz="11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100" b="0" baseline="0" dirty="0">
                          <a:solidFill>
                            <a:srgbClr val="3D2E32"/>
                          </a:solidFill>
                          <a:latin typeface="Montserrat Light" pitchFamily="50" charset="0"/>
                        </a:rPr>
                        <a:t>Articular y coordinar los distintos sistemas de información estadística a fin de establecer información que facilite generar un diagnóstico causal. En particular, la información estadística generada de manera local deberá servir como un instrumento de planeación más que como un inventario de recursos.</a:t>
                      </a:r>
                    </a:p>
                    <a:p>
                      <a:pPr marL="171450" indent="-171450" algn="just">
                        <a:buFont typeface="Wingdings" panose="05000000000000000000" pitchFamily="2" charset="2"/>
                        <a:buChar char="§"/>
                      </a:pPr>
                      <a:endParaRPr lang="es-MX" sz="11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100" b="0" baseline="0" dirty="0">
                          <a:solidFill>
                            <a:srgbClr val="3D2E32"/>
                          </a:solidFill>
                          <a:latin typeface="Montserrat Light" pitchFamily="50" charset="0"/>
                        </a:rPr>
                        <a:t>Elaborar estudios prospectivos a fin de identificar la capacidad de los SSS en relación a la demanda de servicios de salud.</a:t>
                      </a:r>
                    </a:p>
                    <a:p>
                      <a:pPr marL="171450" indent="-171450" algn="just">
                        <a:buFont typeface="Wingdings" panose="05000000000000000000" pitchFamily="2" charset="2"/>
                        <a:buChar char="§"/>
                      </a:pPr>
                      <a:endParaRPr lang="es-MX" sz="11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100" b="0" baseline="0" dirty="0">
                          <a:solidFill>
                            <a:srgbClr val="3D2E32"/>
                          </a:solidFill>
                          <a:latin typeface="Montserrat Light" pitchFamily="50" charset="0"/>
                        </a:rPr>
                        <a:t>Realizar un diagnóstico específico que permita mostrar la plantilla óptima que se financia con FASSA y que sirva como un elemento base para revisar el acuerdo de descentralización.</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14" name="13 Pentágono"/>
          <p:cNvSpPr/>
          <p:nvPr/>
        </p:nvSpPr>
        <p:spPr>
          <a:xfrm rot="5400000">
            <a:off x="-700354" y="2423174"/>
            <a:ext cx="2047700"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97652" y="2455471"/>
            <a:ext cx="1642309"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a16="http://schemas.microsoft.com/office/drawing/2014/main" xmlns="" id="{B143E682-6931-4978-B375-56AFC295D707}"/>
              </a:ext>
            </a:extLst>
          </p:cNvPr>
          <p:cNvSpPr>
            <a:spLocks noGrp="1"/>
          </p:cNvSpPr>
          <p:nvPr>
            <p:ph type="sldNum" sz="quarter" idx="4"/>
          </p:nvPr>
        </p:nvSpPr>
        <p:spPr/>
        <p:txBody>
          <a:bodyPr/>
          <a:lstStyle/>
          <a:p>
            <a:fld id="{34762513-7D76-44F4-A4EB-02F5BA9AE113}" type="slidenum">
              <a:rPr lang="es-MX" smtClean="0"/>
              <a:t>7</a:t>
            </a:fld>
            <a:endParaRPr lang="es-MX" dirty="0"/>
          </a:p>
        </p:txBody>
      </p:sp>
      <p:sp>
        <p:nvSpPr>
          <p:cNvPr id="25" name="4 Elipse">
            <a:extLst>
              <a:ext uri="{FF2B5EF4-FFF2-40B4-BE49-F238E27FC236}">
                <a16:creationId xmlns:a16="http://schemas.microsoft.com/office/drawing/2014/main" xmlns="" id="{86EFDE5D-2D09-4048-B494-CE66419CD8F8}"/>
              </a:ext>
            </a:extLst>
          </p:cNvPr>
          <p:cNvSpPr/>
          <p:nvPr/>
        </p:nvSpPr>
        <p:spPr>
          <a:xfrm>
            <a:off x="35496" y="3717031"/>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27" name="2 Tabla">
            <a:extLst>
              <a:ext uri="{FF2B5EF4-FFF2-40B4-BE49-F238E27FC236}">
                <a16:creationId xmlns:a16="http://schemas.microsoft.com/office/drawing/2014/main" xmlns="" id="{ADC164AA-641E-49D4-8532-5D195048C825}"/>
              </a:ext>
            </a:extLst>
          </p:cNvPr>
          <p:cNvGraphicFramePr>
            <a:graphicFrameLocks noGrp="1"/>
          </p:cNvGraphicFramePr>
          <p:nvPr>
            <p:extLst>
              <p:ext uri="{D42A27DB-BD31-4B8C-83A1-F6EECF244321}">
                <p14:modId xmlns:p14="http://schemas.microsoft.com/office/powerpoint/2010/main" val="1123195494"/>
              </p:ext>
            </p:extLst>
          </p:nvPr>
        </p:nvGraphicFramePr>
        <p:xfrm>
          <a:off x="827584" y="4117379"/>
          <a:ext cx="8082823" cy="1831901"/>
        </p:xfrm>
        <a:graphic>
          <a:graphicData uri="http://schemas.openxmlformats.org/drawingml/2006/table">
            <a:tbl>
              <a:tblPr firstRow="1" bandRow="1">
                <a:effectLst/>
                <a:tableStyleId>{5C22544A-7EE6-4342-B048-85BDC9FD1C3A}</a:tableStyleId>
              </a:tblPr>
              <a:tblGrid>
                <a:gridCol w="8082823">
                  <a:extLst>
                    <a:ext uri="{9D8B030D-6E8A-4147-A177-3AD203B41FA5}">
                      <a16:colId xmlns:a16="http://schemas.microsoft.com/office/drawing/2014/main" xmlns="" val="20000"/>
                    </a:ext>
                  </a:extLst>
                </a:gridCol>
              </a:tblGrid>
              <a:tr h="1831901">
                <a:tc>
                  <a:txBody>
                    <a:bodyPr/>
                    <a:lstStyle/>
                    <a:p>
                      <a:pPr marL="171450" indent="-171450" algn="just" defTabSz="914400" rtl="0" eaLnBrk="1" latinLnBrk="0" hangingPunct="1">
                        <a:buFont typeface="Wingdings" panose="05000000000000000000" pitchFamily="2" charset="2"/>
                        <a:buChar char="§"/>
                      </a:pPr>
                      <a:r>
                        <a:rPr lang="es-MX" sz="1100" b="0" kern="1200" baseline="0" dirty="0">
                          <a:solidFill>
                            <a:srgbClr val="3D2E32"/>
                          </a:solidFill>
                          <a:latin typeface="Montserrat Light" pitchFamily="50" charset="0"/>
                          <a:ea typeface="+mn-ea"/>
                          <a:cs typeface="+mn-cs"/>
                        </a:rPr>
                        <a:t>Se alcanzó un alto porcentaje de usuarios satisfechos con la cantidad de medicamentos entregados, establecido por la Secretaría de Salud en el indicador “Satisfacción por el Surtimiento de Medicamentos”, del índice “Trato Digno en Primer Nivel” que es mayor o igual que el 95.0%, El promedio nacional registro niveles preventivos con el 90.2% en la entrega de medicamentos prescritos por el médico en centros de salud. La disponibilidad de medicamentos constituye un aspecto fundamental para la atención de la salud de la población abierta.</a:t>
                      </a:r>
                    </a:p>
                    <a:p>
                      <a:pPr marL="171450" indent="-171450" algn="just" defTabSz="914400" rtl="0" eaLnBrk="1" latinLnBrk="0" hangingPunct="1">
                        <a:buFont typeface="Wingdings" panose="05000000000000000000" pitchFamily="2" charset="2"/>
                        <a:buChar char="§"/>
                      </a:pPr>
                      <a:endParaRPr lang="es-MX" sz="1100" b="0" kern="1200" baseline="0" dirty="0">
                        <a:solidFill>
                          <a:srgbClr val="3D2E32"/>
                        </a:solidFill>
                        <a:latin typeface="Montserrat Light" pitchFamily="50" charset="0"/>
                        <a:ea typeface="+mn-ea"/>
                        <a:cs typeface="+mn-cs"/>
                      </a:endParaRPr>
                    </a:p>
                    <a:p>
                      <a:pPr marL="171450" indent="-171450" algn="just" defTabSz="914400" rtl="0" eaLnBrk="1" latinLnBrk="0" hangingPunct="1">
                        <a:buFont typeface="Wingdings" panose="05000000000000000000" pitchFamily="2" charset="2"/>
                        <a:buChar char="§"/>
                      </a:pPr>
                      <a:r>
                        <a:rPr lang="es-MX" sz="1100" b="0" kern="1200" baseline="0" dirty="0">
                          <a:solidFill>
                            <a:srgbClr val="3D2E32"/>
                          </a:solidFill>
                          <a:latin typeface="Montserrat Light" pitchFamily="50" charset="0"/>
                          <a:ea typeface="+mn-ea"/>
                          <a:cs typeface="+mn-cs"/>
                        </a:rPr>
                        <a:t>El indicador “Satisfacción por la Oportunidad en la Atención” del índice “Trato Digno en Segundo Nivel Urgencias” reportó estándares superiores al 87.6% de usuarios satisfechos con el tiempo de espera en el servicio de urgencias de las entidades federativas, el porcentaje determinado por la Secretaría de Salud, que es mayor o igual que el 85.0%.</a:t>
                      </a:r>
                      <a:endParaRPr lang="es-MX" sz="900" b="0" i="0" u="none" strike="noStrike" dirty="0">
                        <a:solidFill>
                          <a:srgbClr val="000000"/>
                        </a:solidFill>
                        <a:effectLst/>
                        <a:latin typeface="Montserrat Light"/>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3" name="2 Título"/>
          <p:cNvSpPr>
            <a:spLocks noGrp="1"/>
          </p:cNvSpPr>
          <p:nvPr>
            <p:ph type="title"/>
          </p:nvPr>
        </p:nvSpPr>
        <p:spPr/>
        <p:txBody>
          <a:bodyPr/>
          <a:lstStyle/>
          <a:p>
            <a:r>
              <a:rPr lang="es-ES" dirty="0"/>
              <a:t>Fondo de Aportaciones para los Servicios de Salud (FASSA)</a:t>
            </a:r>
            <a:endParaRPr lang="es-MX" dirty="0"/>
          </a:p>
        </p:txBody>
      </p:sp>
    </p:spTree>
    <p:extLst>
      <p:ext uri="{BB962C8B-B14F-4D97-AF65-F5344CB8AC3E}">
        <p14:creationId xmlns:p14="http://schemas.microsoft.com/office/powerpoint/2010/main" val="30493229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2534</TotalTime>
  <Words>2253</Words>
  <Application>Microsoft Office PowerPoint</Application>
  <PresentationFormat>Presentación en pantalla (4:3)</PresentationFormat>
  <Paragraphs>147</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de Aportaciones para los Servicios de Salud (FASSA)</dc:title>
  <cp:lastModifiedBy>tgpc@outlook.es</cp:lastModifiedBy>
  <cp:revision>128</cp:revision>
  <dcterms:created xsi:type="dcterms:W3CDTF">2020-06-04T17:55:56Z</dcterms:created>
  <dcterms:modified xsi:type="dcterms:W3CDTF">2021-05-19T02:06:02Z</dcterms:modified>
</cp:coreProperties>
</file>